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932" r:id="rId4"/>
    <p:sldMasterId id="2147483952" r:id="rId5"/>
  </p:sldMasterIdLst>
  <p:notesMasterIdLst>
    <p:notesMasterId r:id="rId35"/>
  </p:notesMasterIdLst>
  <p:handoutMasterIdLst>
    <p:handoutMasterId r:id="rId36"/>
  </p:handoutMasterIdLst>
  <p:sldIdLst>
    <p:sldId id="487" r:id="rId6"/>
    <p:sldId id="494" r:id="rId7"/>
    <p:sldId id="628" r:id="rId8"/>
    <p:sldId id="632" r:id="rId9"/>
    <p:sldId id="652" r:id="rId10"/>
    <p:sldId id="658" r:id="rId11"/>
    <p:sldId id="643" r:id="rId12"/>
    <p:sldId id="646" r:id="rId13"/>
    <p:sldId id="712" r:id="rId14"/>
    <p:sldId id="713" r:id="rId15"/>
    <p:sldId id="674" r:id="rId16"/>
    <p:sldId id="648" r:id="rId17"/>
    <p:sldId id="656" r:id="rId18"/>
    <p:sldId id="671" r:id="rId19"/>
    <p:sldId id="654" r:id="rId20"/>
    <p:sldId id="644" r:id="rId21"/>
    <p:sldId id="653" r:id="rId22"/>
    <p:sldId id="666" r:id="rId23"/>
    <p:sldId id="660" r:id="rId24"/>
    <p:sldId id="661" r:id="rId25"/>
    <p:sldId id="662" r:id="rId26"/>
    <p:sldId id="663" r:id="rId27"/>
    <p:sldId id="664" r:id="rId28"/>
    <p:sldId id="650" r:id="rId29"/>
    <p:sldId id="657" r:id="rId30"/>
    <p:sldId id="672" r:id="rId31"/>
    <p:sldId id="670" r:id="rId32"/>
    <p:sldId id="642" r:id="rId33"/>
    <p:sldId id="467" r:id="rId34"/>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52">
          <p15:clr>
            <a:srgbClr val="A4A3A4"/>
          </p15:clr>
        </p15:guide>
        <p15:guide id="2" orient="horz" pos="3477">
          <p15:clr>
            <a:srgbClr val="A4A3A4"/>
          </p15:clr>
        </p15:guide>
        <p15:guide id="3" orient="horz" pos="4032">
          <p15:clr>
            <a:srgbClr val="A4A3A4"/>
          </p15:clr>
        </p15:guide>
        <p15:guide id="4" orient="horz" pos="2183">
          <p15:clr>
            <a:srgbClr val="A4A3A4"/>
          </p15:clr>
        </p15:guide>
        <p15:guide id="5" orient="horz" pos="287">
          <p15:clr>
            <a:srgbClr val="A4A3A4"/>
          </p15:clr>
        </p15:guide>
        <p15:guide id="6" orient="horz" pos="1471">
          <p15:clr>
            <a:srgbClr val="A4A3A4"/>
          </p15:clr>
        </p15:guide>
        <p15:guide id="7" orient="horz" pos="535">
          <p15:clr>
            <a:srgbClr val="A4A3A4"/>
          </p15:clr>
        </p15:guide>
        <p15:guide id="8" orient="horz" pos="3938">
          <p15:clr>
            <a:srgbClr val="A4A3A4"/>
          </p15:clr>
        </p15:guide>
        <p15:guide id="9" orient="horz" pos="231">
          <p15:clr>
            <a:srgbClr val="A4A3A4"/>
          </p15:clr>
        </p15:guide>
        <p15:guide id="10" pos="230">
          <p15:clr>
            <a:srgbClr val="A4A3A4"/>
          </p15:clr>
        </p15:guide>
        <p15:guide id="11" pos="5530">
          <p15:clr>
            <a:srgbClr val="A4A3A4"/>
          </p15:clr>
        </p15:guide>
        <p15:guide id="12" pos="2880">
          <p15:clr>
            <a:srgbClr val="A4A3A4"/>
          </p15:clr>
        </p15:guide>
        <p15:guide id="13" pos="776">
          <p15:clr>
            <a:srgbClr val="A4A3A4"/>
          </p15:clr>
        </p15:guide>
        <p15:guide id="14" pos="1411">
          <p15:clr>
            <a:srgbClr val="A4A3A4"/>
          </p15:clr>
        </p15:guide>
        <p15:guide id="15" pos="5287">
          <p15:clr>
            <a:srgbClr val="A4A3A4"/>
          </p15:clr>
        </p15:guide>
        <p15:guide id="16" pos="474">
          <p15:clr>
            <a:srgbClr val="A4A3A4"/>
          </p15:clr>
        </p15:guide>
        <p15:guide id="17" pos="4551">
          <p15:clr>
            <a:srgbClr val="A4A3A4"/>
          </p15:clr>
        </p15:guide>
      </p15:sldGuideLst>
    </p:ext>
    <p:ext uri="{2D200454-40CA-4A62-9FC3-DE9A4176ACB9}">
      <p15:notesGuideLst xmlns:p15="http://schemas.microsoft.com/office/powerpoint/2012/main">
        <p15:guide id="1" orient="horz" pos="2592">
          <p15:clr>
            <a:srgbClr val="A4A3A4"/>
          </p15:clr>
        </p15:guide>
        <p15:guide id="2" orient="horz" pos="5542">
          <p15:clr>
            <a:srgbClr val="A4A3A4"/>
          </p15:clr>
        </p15:guide>
        <p15:guide id="3" orient="horz" pos="5777">
          <p15:clr>
            <a:srgbClr val="A4A3A4"/>
          </p15:clr>
        </p15:guide>
        <p15:guide id="4" pos="286">
          <p15:clr>
            <a:srgbClr val="A4A3A4"/>
          </p15:clr>
        </p15:guide>
        <p15:guide id="5" pos="4033">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98BC"/>
    <a:srgbClr val="F7E9E4"/>
    <a:srgbClr val="000000"/>
    <a:srgbClr val="F48024"/>
    <a:srgbClr val="90BD31"/>
    <a:srgbClr val="18A3AC"/>
    <a:srgbClr val="178CCB"/>
    <a:srgbClr val="EC1848"/>
    <a:srgbClr val="052049"/>
    <a:srgbClr val="E8E7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847" autoAdjust="0"/>
    <p:restoredTop sz="76601" autoAdjust="0"/>
  </p:normalViewPr>
  <p:slideViewPr>
    <p:cSldViewPr snapToGrid="0" showGuides="1">
      <p:cViewPr varScale="1">
        <p:scale>
          <a:sx n="85" d="100"/>
          <a:sy n="85" d="100"/>
        </p:scale>
        <p:origin x="2616" y="176"/>
      </p:cViewPr>
      <p:guideLst>
        <p:guide orient="horz" pos="1052"/>
        <p:guide orient="horz" pos="3477"/>
        <p:guide orient="horz" pos="4032"/>
        <p:guide orient="horz" pos="2183"/>
        <p:guide orient="horz" pos="287"/>
        <p:guide orient="horz" pos="1471"/>
        <p:guide orient="horz" pos="535"/>
        <p:guide orient="horz" pos="3938"/>
        <p:guide orient="horz" pos="231"/>
        <p:guide pos="230"/>
        <p:guide pos="5530"/>
        <p:guide pos="2880"/>
        <p:guide pos="776"/>
        <p:guide pos="1411"/>
        <p:guide pos="5287"/>
        <p:guide pos="474"/>
        <p:guide pos="4551"/>
      </p:guideLst>
    </p:cSldViewPr>
  </p:slideViewPr>
  <p:notesTextViewPr>
    <p:cViewPr>
      <p:scale>
        <a:sx n="100" d="100"/>
        <a:sy n="100" d="100"/>
      </p:scale>
      <p:origin x="0" y="0"/>
    </p:cViewPr>
  </p:notesTextViewPr>
  <p:sorterViewPr>
    <p:cViewPr>
      <p:scale>
        <a:sx n="71" d="100"/>
        <a:sy n="71" d="100"/>
      </p:scale>
      <p:origin x="0" y="0"/>
    </p:cViewPr>
  </p:sorterViewPr>
  <p:notesViewPr>
    <p:cSldViewPr snapToGrid="0">
      <p:cViewPr varScale="1">
        <p:scale>
          <a:sx n="70" d="100"/>
          <a:sy n="70" d="100"/>
        </p:scale>
        <p:origin x="-3450" y="-114"/>
      </p:cViewPr>
      <p:guideLst>
        <p:guide orient="horz" pos="2592"/>
        <p:guide orient="horz" pos="5542"/>
        <p:guide orient="horz" pos="5777"/>
        <p:guide pos="286"/>
        <p:guide pos="403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Header Placeholder 1"/>
          <p:cNvSpPr>
            <a:spLocks noGrp="1"/>
          </p:cNvSpPr>
          <p:nvPr>
            <p:ph type="hdr" sz="quarter"/>
          </p:nvPr>
        </p:nvSpPr>
        <p:spPr>
          <a:xfrm>
            <a:off x="2220616" y="8863084"/>
            <a:ext cx="2664646" cy="137851"/>
          </a:xfrm>
          <a:prstGeom prst="rect">
            <a:avLst/>
          </a:prstGeom>
        </p:spPr>
        <p:txBody>
          <a:bodyPr vert="horz" wrap="square" lIns="0" tIns="0" rIns="0" bIns="0" rtlCol="0" anchor="t" anchorCtr="0"/>
          <a:lstStyle>
            <a:lvl1pPr algn="l">
              <a:defRPr sz="800"/>
            </a:lvl1pPr>
          </a:lstStyle>
          <a:p>
            <a:pPr>
              <a:lnSpc>
                <a:spcPct val="95000"/>
              </a:lnSpc>
            </a:pPr>
            <a:r>
              <a:rPr lang="en-US" dirty="0">
                <a:latin typeface="Arial" pitchFamily="34" charset="0"/>
                <a:cs typeface="Arial" pitchFamily="34" charset="0"/>
              </a:rPr>
              <a:t>[ADD PRESENTATION TITLE: INSERT TAB &gt; HEADER &amp; FOOTER &gt; NOTES AND HANDOUTS]</a:t>
            </a:r>
          </a:p>
        </p:txBody>
      </p:sp>
      <p:sp>
        <p:nvSpPr>
          <p:cNvPr id="7" name="Date Placeholder 2"/>
          <p:cNvSpPr>
            <a:spLocks noGrp="1"/>
          </p:cNvSpPr>
          <p:nvPr>
            <p:ph type="dt" idx="1"/>
          </p:nvPr>
        </p:nvSpPr>
        <p:spPr>
          <a:xfrm>
            <a:off x="1199311" y="8856576"/>
            <a:ext cx="880135" cy="146304"/>
          </a:xfrm>
          <a:prstGeom prst="rect">
            <a:avLst/>
          </a:prstGeom>
        </p:spPr>
        <p:txBody>
          <a:bodyPr vert="horz" lIns="0" tIns="0" rIns="0" bIns="0" rtlCol="0"/>
          <a:lstStyle>
            <a:lvl1pPr algn="r">
              <a:defRPr sz="800"/>
            </a:lvl1pPr>
          </a:lstStyle>
          <a:p>
            <a:pPr algn="l"/>
            <a:fld id="{9EE9CCA3-70BD-744A-A551-4C1D39C01FB8}" type="datetime1">
              <a:rPr lang="en-US" smtClean="0">
                <a:latin typeface="Arial" pitchFamily="34" charset="0"/>
                <a:cs typeface="Arial" pitchFamily="34" charset="0"/>
              </a:rPr>
              <a:t>8/24/22</a:t>
            </a:fld>
            <a:endParaRPr lang="en-US" dirty="0">
              <a:latin typeface="Arial" pitchFamily="34" charset="0"/>
              <a:cs typeface="Arial" pitchFamily="34" charset="0"/>
            </a:endParaRPr>
          </a:p>
        </p:txBody>
      </p:sp>
      <p:cxnSp>
        <p:nvCxnSpPr>
          <p:cNvPr id="44" name="Straight Connector 43"/>
          <p:cNvCxnSpPr/>
          <p:nvPr/>
        </p:nvCxnSpPr>
        <p:spPr>
          <a:xfrm>
            <a:off x="455585" y="8795705"/>
            <a:ext cx="5943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Slide Number Placeholder 6"/>
          <p:cNvSpPr>
            <a:spLocks noGrp="1"/>
          </p:cNvSpPr>
          <p:nvPr>
            <p:ph type="sldNum" sz="quarter" idx="3"/>
          </p:nvPr>
        </p:nvSpPr>
        <p:spPr>
          <a:xfrm>
            <a:off x="441507" y="8857103"/>
            <a:ext cx="554100" cy="105317"/>
          </a:xfrm>
          <a:prstGeom prst="rect">
            <a:avLst/>
          </a:prstGeom>
        </p:spPr>
        <p:txBody>
          <a:bodyPr vert="horz" wrap="square" lIns="0" tIns="0" rIns="0" bIns="0" rtlCol="0" anchor="b" anchorCtr="0"/>
          <a:lstStyle>
            <a:lvl1pPr marL="0" algn="l" defTabSz="914400" rtl="0" eaLnBrk="1" latinLnBrk="0" hangingPunct="1">
              <a:defRPr lang="en-US" sz="800" kern="1200" smtClean="0">
                <a:solidFill>
                  <a:schemeClr val="tx1"/>
                </a:solidFill>
                <a:latin typeface="+mn-lt"/>
                <a:ea typeface="+mn-ea"/>
                <a:cs typeface="+mn-cs"/>
              </a:defRPr>
            </a:lvl1pPr>
          </a:lstStyle>
          <a:p>
            <a:fld id="{111E5896-917A-4035-A860-408E1EC3CD51}" type="slidenum">
              <a:rPr lang="en-US">
                <a:latin typeface="Arial" pitchFamily="34" charset="0"/>
                <a:cs typeface="Arial" pitchFamily="34" charset="0"/>
              </a:rPr>
              <a:pPr/>
              <a:t>‹#›</a:t>
            </a:fld>
            <a:endParaRPr lang="en-US" dirty="0">
              <a:latin typeface="Arial" pitchFamily="34" charset="0"/>
              <a:cs typeface="Arial" pitchFamily="34" charset="0"/>
            </a:endParaRPr>
          </a:p>
        </p:txBody>
      </p:sp>
      <p:pic>
        <p:nvPicPr>
          <p:cNvPr id="2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406" y="8866372"/>
            <a:ext cx="599982" cy="2911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8329429"/>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188028" y="399934"/>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441268" y="4080297"/>
            <a:ext cx="5961120" cy="4480560"/>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1" name="Header Placeholder 1"/>
          <p:cNvSpPr>
            <a:spLocks noGrp="1"/>
          </p:cNvSpPr>
          <p:nvPr>
            <p:ph type="hdr" sz="quarter"/>
          </p:nvPr>
        </p:nvSpPr>
        <p:spPr>
          <a:xfrm>
            <a:off x="2227340" y="8863084"/>
            <a:ext cx="2664646" cy="137851"/>
          </a:xfrm>
          <a:prstGeom prst="rect">
            <a:avLst/>
          </a:prstGeom>
        </p:spPr>
        <p:txBody>
          <a:bodyPr vert="horz" wrap="square" lIns="0" tIns="0" rIns="0" bIns="0" rtlCol="0" anchor="t" anchorCtr="0"/>
          <a:lstStyle>
            <a:lvl1pPr algn="l">
              <a:defRPr sz="800" i="0"/>
            </a:lvl1p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12" name="Date Placeholder 2"/>
          <p:cNvSpPr>
            <a:spLocks noGrp="1"/>
          </p:cNvSpPr>
          <p:nvPr>
            <p:ph type="dt" idx="1"/>
          </p:nvPr>
        </p:nvSpPr>
        <p:spPr>
          <a:xfrm>
            <a:off x="1206035" y="8856576"/>
            <a:ext cx="880135" cy="146304"/>
          </a:xfrm>
          <a:prstGeom prst="rect">
            <a:avLst/>
          </a:prstGeom>
        </p:spPr>
        <p:txBody>
          <a:bodyPr vert="horz" lIns="0" tIns="0" rIns="0" bIns="0" rtlCol="0"/>
          <a:lstStyle>
            <a:lvl1pPr algn="r">
              <a:defRPr sz="800" i="0"/>
            </a:lvl1pPr>
          </a:lstStyle>
          <a:p>
            <a:pPr algn="l"/>
            <a:fld id="{A82D6969-5A79-8948-B0A9-CF74F8A7A5FC}" type="datetime1">
              <a:rPr lang="en-US" smtClean="0">
                <a:latin typeface="Arial" pitchFamily="34" charset="0"/>
                <a:cs typeface="Arial" pitchFamily="34" charset="0"/>
              </a:rPr>
              <a:t>8/24/22</a:t>
            </a:fld>
            <a:endParaRPr lang="en-US" dirty="0">
              <a:latin typeface="Arial" pitchFamily="34" charset="0"/>
              <a:cs typeface="Arial" pitchFamily="34" charset="0"/>
            </a:endParaRPr>
          </a:p>
        </p:txBody>
      </p:sp>
      <p:sp>
        <p:nvSpPr>
          <p:cNvPr id="28" name="Slide Number Placeholder 6"/>
          <p:cNvSpPr>
            <a:spLocks noGrp="1"/>
          </p:cNvSpPr>
          <p:nvPr>
            <p:ph type="sldNum" sz="quarter" idx="5"/>
          </p:nvPr>
        </p:nvSpPr>
        <p:spPr>
          <a:xfrm>
            <a:off x="448231" y="8857103"/>
            <a:ext cx="554100" cy="105317"/>
          </a:xfrm>
          <a:prstGeom prst="rect">
            <a:avLst/>
          </a:prstGeom>
        </p:spPr>
        <p:txBody>
          <a:bodyPr vert="horz" wrap="square" lIns="0" tIns="0" rIns="0" bIns="0" rtlCol="0" anchor="b" anchorCtr="0"/>
          <a:lstStyle>
            <a:lvl1pPr marL="0" algn="l" defTabSz="914400" rtl="0" eaLnBrk="1" latinLnBrk="0" hangingPunct="1">
              <a:defRPr lang="en-US" sz="800" i="0" kern="1200" smtClean="0">
                <a:solidFill>
                  <a:schemeClr val="tx1"/>
                </a:solidFill>
                <a:latin typeface="+mn-lt"/>
                <a:ea typeface="+mn-ea"/>
                <a:cs typeface="+mn-cs"/>
              </a:defRPr>
            </a:lvl1pPr>
          </a:lstStyle>
          <a:p>
            <a:fld id="{111E5896-917A-4035-A860-408E1EC3CD51}" type="slidenum">
              <a:rPr lang="en-US" smtClean="0">
                <a:latin typeface="Arial" pitchFamily="34" charset="0"/>
                <a:cs typeface="Arial" pitchFamily="34" charset="0"/>
              </a:rPr>
              <a:pPr/>
              <a:t>‹#›</a:t>
            </a:fld>
            <a:endParaRPr lang="en-US" dirty="0">
              <a:latin typeface="Arial" pitchFamily="34" charset="0"/>
              <a:cs typeface="Arial" pitchFamily="34" charset="0"/>
            </a:endParaRPr>
          </a:p>
        </p:txBody>
      </p:sp>
      <p:cxnSp>
        <p:nvCxnSpPr>
          <p:cNvPr id="29" name="Straight Connector 28"/>
          <p:cNvCxnSpPr/>
          <p:nvPr/>
        </p:nvCxnSpPr>
        <p:spPr>
          <a:xfrm>
            <a:off x="455585" y="8795705"/>
            <a:ext cx="5943600"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2406" y="8866372"/>
            <a:ext cx="599982" cy="2911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450748310"/>
      </p:ext>
    </p:extLst>
  </p:cSld>
  <p:clrMap bg1="lt1" tx1="dk1" bg2="lt2" tx2="dk2" accent1="accent1" accent2="accent2" accent3="accent3" accent4="accent4" accent5="accent5" accent6="accent6" hlink="hlink" folHlink="folHlink"/>
  <p:hf/>
  <p:notesStyle>
    <a:lvl1pPr marL="114300" indent="-114300" algn="l" defTabSz="914400" rtl="0" eaLnBrk="1" latinLnBrk="0" hangingPunct="1">
      <a:spcBef>
        <a:spcPts val="800"/>
      </a:spcBef>
      <a:buFont typeface="Arial" pitchFamily="34" charset="0"/>
      <a:buChar char="•"/>
      <a:defRPr sz="1200" kern="1200">
        <a:solidFill>
          <a:schemeClr val="tx1"/>
        </a:solidFill>
        <a:latin typeface="Arial" pitchFamily="34" charset="0"/>
        <a:ea typeface="+mn-ea"/>
        <a:cs typeface="Arial" pitchFamily="34" charset="0"/>
      </a:defRPr>
    </a:lvl1pPr>
    <a:lvl2pPr marL="285750" indent="-112713" algn="l" defTabSz="914400" rtl="0" eaLnBrk="1" latinLnBrk="0" hangingPunct="1">
      <a:spcBef>
        <a:spcPts val="200"/>
      </a:spcBef>
      <a:buFont typeface="Arial" pitchFamily="34" charset="0"/>
      <a:buChar char="•"/>
      <a:defRPr sz="1100" kern="1200">
        <a:solidFill>
          <a:schemeClr val="tx1"/>
        </a:solidFill>
        <a:latin typeface="Arial" pitchFamily="34" charset="0"/>
        <a:ea typeface="+mn-ea"/>
        <a:cs typeface="Arial" pitchFamily="34" charset="0"/>
      </a:defRPr>
    </a:lvl2pPr>
    <a:lvl3pPr marL="403225" indent="-117475" algn="l" defTabSz="914400" rtl="0" eaLnBrk="1" latinLnBrk="0" hangingPunct="1">
      <a:spcBef>
        <a:spcPts val="200"/>
      </a:spcBef>
      <a:buFont typeface="Arial" pitchFamily="34" charset="0"/>
      <a:buChar char="•"/>
      <a:defRPr sz="1050" kern="1200">
        <a:solidFill>
          <a:schemeClr val="tx1"/>
        </a:solidFill>
        <a:latin typeface="Arial" pitchFamily="34" charset="0"/>
        <a:ea typeface="+mn-ea"/>
        <a:cs typeface="Arial" pitchFamily="34" charset="0"/>
      </a:defRPr>
    </a:lvl3pPr>
    <a:lvl4pPr marL="569913" indent="-112713" algn="l" defTabSz="914400" rtl="0" eaLnBrk="1" latinLnBrk="0" hangingPunct="1">
      <a:spcBef>
        <a:spcPts val="200"/>
      </a:spcBef>
      <a:buFont typeface="Arial" pitchFamily="34" charset="0"/>
      <a:buChar char="•"/>
      <a:defRPr sz="1050" kern="1200">
        <a:solidFill>
          <a:schemeClr val="tx1"/>
        </a:solidFill>
        <a:latin typeface="Arial" pitchFamily="34" charset="0"/>
        <a:ea typeface="+mn-ea"/>
        <a:cs typeface="Arial" pitchFamily="34" charset="0"/>
      </a:defRPr>
    </a:lvl4pPr>
    <a:lvl5pPr marL="457200" indent="114300" algn="l" defTabSz="914400" rtl="0" eaLnBrk="1" latinLnBrk="0" hangingPunct="1">
      <a:buFont typeface="Arial" pitchFamily="34" charset="0"/>
      <a:buChar char="•"/>
      <a:defRPr sz="1050" kern="1200">
        <a:solidFill>
          <a:schemeClr val="tx1"/>
        </a:solidFill>
        <a:latin typeface="+mn-lt"/>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pollev.com/free_text_polls/GoxSaH834LAeEoNxq35um/respond"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implicit.harvard.edu/implicit/takeatest.htm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implicit.harvard.edu/implicit/takeatest.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6BB6A242-A4C8-EF48-9A34-CF748C312E97}" type="datetime1">
              <a:rPr lang="en-US" smtClean="0">
                <a:latin typeface="Arial" pitchFamily="34" charset="0"/>
                <a:cs typeface="Arial" pitchFamily="34" charset="0"/>
              </a:rPr>
              <a:t>8/24/22</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0</a:t>
            </a:fld>
            <a:endParaRPr lang="en-US" dirty="0">
              <a:latin typeface="Arial" pitchFamily="34" charset="0"/>
              <a:cs typeface="Arial" pitchFamily="34" charset="0"/>
            </a:endParaRPr>
          </a:p>
        </p:txBody>
      </p:sp>
    </p:spTree>
    <p:extLst>
      <p:ext uri="{BB962C8B-B14F-4D97-AF65-F5344CB8AC3E}">
        <p14:creationId xmlns:p14="http://schemas.microsoft.com/office/powerpoint/2010/main" val="8413735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82D6969-5A79-8948-B0A9-CF74F8A7A5FC}" type="datetime1">
              <a:rPr lang="en-US" smtClean="0">
                <a:latin typeface="Arial" pitchFamily="34" charset="0"/>
                <a:cs typeface="Arial" pitchFamily="34" charset="0"/>
              </a:rPr>
              <a:t>8/24/22</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11</a:t>
            </a:fld>
            <a:endParaRPr lang="en-US" dirty="0">
              <a:latin typeface="Arial" pitchFamily="34" charset="0"/>
              <a:cs typeface="Arial" pitchFamily="34" charset="0"/>
            </a:endParaRPr>
          </a:p>
        </p:txBody>
      </p:sp>
    </p:spTree>
    <p:extLst>
      <p:ext uri="{BB962C8B-B14F-4D97-AF65-F5344CB8AC3E}">
        <p14:creationId xmlns:p14="http://schemas.microsoft.com/office/powerpoint/2010/main" val="12452073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Arial" pitchFamily="34" charset="0"/>
                <a:ea typeface="+mn-ea"/>
                <a:cs typeface="Arial" pitchFamily="34" charset="0"/>
              </a:rPr>
              <a:t>The study sought to measure subconscious racial bias in the five racial groups and to see if biracial adults unconsciously view one of their racial backgrounds more favorably than the other. Pew Research Center worked with professors </a:t>
            </a:r>
            <a:r>
              <a:rPr lang="en-US" sz="1200" b="0" i="0" u="none" strike="noStrike" kern="1200" dirty="0" err="1">
                <a:solidFill>
                  <a:schemeClr val="tx1"/>
                </a:solidFill>
                <a:effectLst/>
                <a:latin typeface="Arial" pitchFamily="34" charset="0"/>
                <a:ea typeface="+mn-ea"/>
                <a:cs typeface="Arial" pitchFamily="34" charset="0"/>
              </a:rPr>
              <a:t>Shanto</a:t>
            </a:r>
            <a:r>
              <a:rPr lang="en-US" sz="1200" b="0" i="0" u="none" strike="noStrike" kern="1200" dirty="0">
                <a:solidFill>
                  <a:schemeClr val="tx1"/>
                </a:solidFill>
                <a:effectLst/>
                <a:latin typeface="Arial" pitchFamily="34" charset="0"/>
                <a:ea typeface="+mn-ea"/>
                <a:cs typeface="Arial" pitchFamily="34" charset="0"/>
              </a:rPr>
              <a:t> </a:t>
            </a:r>
            <a:r>
              <a:rPr lang="en-US" sz="1200" b="0" i="0" u="none" strike="noStrike" kern="1200" dirty="0" err="1">
                <a:solidFill>
                  <a:schemeClr val="tx1"/>
                </a:solidFill>
                <a:effectLst/>
                <a:latin typeface="Arial" pitchFamily="34" charset="0"/>
                <a:ea typeface="+mn-ea"/>
                <a:cs typeface="Arial" pitchFamily="34" charset="0"/>
              </a:rPr>
              <a:t>Iyengar</a:t>
            </a:r>
            <a:r>
              <a:rPr lang="en-US" sz="1200" b="0" i="0" u="none" strike="noStrike" kern="1200" dirty="0">
                <a:solidFill>
                  <a:schemeClr val="tx1"/>
                </a:solidFill>
                <a:effectLst/>
                <a:latin typeface="Arial" pitchFamily="34" charset="0"/>
                <a:ea typeface="+mn-ea"/>
                <a:cs typeface="Arial" pitchFamily="34" charset="0"/>
              </a:rPr>
              <a:t> of Stanford University and Sean Westwood of Dartmouth College to design and implement the IAT used in this experiment.</a:t>
            </a:r>
            <a:r>
              <a:rPr lang="en-US" sz="1200" b="0" i="0" kern="1200" dirty="0">
                <a:solidFill>
                  <a:schemeClr val="tx1"/>
                </a:solidFill>
                <a:effectLst/>
                <a:latin typeface="Arial" pitchFamily="34" charset="0"/>
                <a:ea typeface="+mn-ea"/>
                <a:cs typeface="Arial" pitchFamily="34" charset="0"/>
              </a:rPr>
              <a:t>​</a:t>
            </a:r>
          </a:p>
          <a:p>
            <a:pPr rtl="0" fontAlgn="base"/>
            <a:endParaRPr lang="en-US" sz="1200" b="0" i="0" kern="1200" dirty="0">
              <a:solidFill>
                <a:schemeClr val="tx1"/>
              </a:solidFill>
              <a:effectLst/>
              <a:latin typeface="Arial" pitchFamily="34" charset="0"/>
              <a:ea typeface="+mn-ea"/>
              <a:cs typeface="Arial" pitchFamily="34" charset="0"/>
            </a:endParaRPr>
          </a:p>
          <a:p>
            <a:pPr rtl="0" fontAlgn="base"/>
            <a:r>
              <a:rPr lang="en-US" sz="1200" b="0" i="0" u="none" strike="noStrike" kern="1200" dirty="0">
                <a:solidFill>
                  <a:schemeClr val="tx1"/>
                </a:solidFill>
                <a:effectLst/>
                <a:latin typeface="Arial" pitchFamily="34" charset="0"/>
                <a:ea typeface="+mn-ea"/>
                <a:cs typeface="Arial" pitchFamily="34" charset="0"/>
              </a:rPr>
              <a:t>From</a:t>
            </a:r>
            <a:r>
              <a:rPr lang="en-US" sz="1200" b="0" i="0" u="none" strike="noStrike" kern="1200" baseline="0" dirty="0">
                <a:solidFill>
                  <a:schemeClr val="tx1"/>
                </a:solidFill>
                <a:effectLst/>
                <a:latin typeface="Arial" pitchFamily="34" charset="0"/>
                <a:ea typeface="+mn-ea"/>
                <a:cs typeface="Arial" pitchFamily="34" charset="0"/>
              </a:rPr>
              <a:t> many studies, we know that </a:t>
            </a:r>
            <a:r>
              <a:rPr lang="en-US" sz="1200" b="0" i="0" u="none" strike="noStrike" kern="1200" dirty="0">
                <a:solidFill>
                  <a:schemeClr val="tx1"/>
                </a:solidFill>
                <a:effectLst/>
                <a:latin typeface="Arial" pitchFamily="34" charset="0"/>
                <a:ea typeface="+mn-ea"/>
                <a:cs typeface="Arial" pitchFamily="34" charset="0"/>
              </a:rPr>
              <a:t>IAT testing has generally showed that most humans display a bias against out-groups–people who are different from them. The question this study sought to answer is whether multiracial adults are less likely to have those biases, or are they simply more divided in their racial preferences. The answer, fairly definitively, turns out to be the latter.</a:t>
            </a:r>
            <a:endParaRPr lang="en-US" sz="1200" b="0" i="0" kern="1200" dirty="0">
              <a:solidFill>
                <a:schemeClr val="tx1"/>
              </a:solidFill>
              <a:effectLst/>
              <a:latin typeface="Arial" pitchFamily="34" charset="0"/>
              <a:ea typeface="+mn-ea"/>
              <a:cs typeface="Arial" pitchFamily="34" charset="0"/>
            </a:endParaRPr>
          </a:p>
          <a:p>
            <a:endParaRPr lang="en-US" dirty="0"/>
          </a:p>
        </p:txBody>
      </p:sp>
      <p:sp>
        <p:nvSpPr>
          <p:cNvPr id="4" name="Slide Number Placeholder 3"/>
          <p:cNvSpPr>
            <a:spLocks noGrp="1"/>
          </p:cNvSpPr>
          <p:nvPr>
            <p:ph type="sldNum" sz="quarter" idx="5"/>
          </p:nvPr>
        </p:nvSpPr>
        <p:spPr/>
        <p:txBody>
          <a:bodyPr/>
          <a:lstStyle/>
          <a:p>
            <a:fld id="{F14DE95D-029F-6345-890B-366590087AEC}" type="slidenum">
              <a:rPr lang="en-US" smtClean="0"/>
              <a:t>12</a:t>
            </a:fld>
            <a:endParaRPr lang="en-US" dirty="0"/>
          </a:p>
        </p:txBody>
      </p:sp>
    </p:spTree>
    <p:extLst>
      <p:ext uri="{BB962C8B-B14F-4D97-AF65-F5344CB8AC3E}">
        <p14:creationId xmlns:p14="http://schemas.microsoft.com/office/powerpoint/2010/main" val="1915836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Arial" pitchFamily="34" charset="0"/>
                <a:ea typeface="+mn-ea"/>
                <a:cs typeface="Arial" pitchFamily="34" charset="0"/>
              </a:rPr>
              <a:t>Overall the test found that about three-quarters of respondents in each of the five racial groups, including those who are biracial, demonstrated some degree of implicit racial bias. Across the groups, only about 20% to 30% of those in the study were found to have little or no bias toward the races they were tested against. (Note: Because the pool of adults from which these samples were drawn is not representative of the adult population, the results of this study should be viewed as exploratory.</a:t>
            </a:r>
            <a:r>
              <a:rPr lang="en-US" sz="1200" b="0" i="0" kern="1200" dirty="0">
                <a:solidFill>
                  <a:schemeClr val="tx1"/>
                </a:solidFill>
                <a:effectLst/>
                <a:latin typeface="Arial" pitchFamily="34" charset="0"/>
                <a:ea typeface="+mn-ea"/>
                <a:cs typeface="Arial" pitchFamily="34" charset="0"/>
              </a:rPr>
              <a:t>​</a:t>
            </a:r>
          </a:p>
          <a:p>
            <a:pPr rtl="0" fontAlgn="base"/>
            <a:r>
              <a:rPr lang="en-US" sz="1200" b="0" i="0" u="none" strike="noStrike" kern="1200" dirty="0">
                <a:solidFill>
                  <a:schemeClr val="tx1"/>
                </a:solidFill>
                <a:effectLst/>
                <a:latin typeface="Arial" pitchFamily="34" charset="0"/>
                <a:ea typeface="+mn-ea"/>
                <a:cs typeface="Arial" pitchFamily="34" charset="0"/>
              </a:rPr>
              <a:t>The study found wide variation in racial preferences within each of the five test groups.</a:t>
            </a:r>
            <a:r>
              <a:rPr lang="en-US" sz="1200" b="0" i="0" u="none" strike="noStrike" kern="1200" baseline="0" dirty="0">
                <a:solidFill>
                  <a:schemeClr val="tx1"/>
                </a:solidFill>
                <a:effectLst/>
                <a:latin typeface="Arial" pitchFamily="34" charset="0"/>
                <a:ea typeface="+mn-ea"/>
                <a:cs typeface="Arial" pitchFamily="34" charset="0"/>
              </a:rPr>
              <a:t> </a:t>
            </a:r>
            <a:r>
              <a:rPr lang="en-US" sz="1200" b="0" i="0" u="none" strike="noStrike" kern="1200" dirty="0">
                <a:solidFill>
                  <a:schemeClr val="tx1"/>
                </a:solidFill>
                <a:effectLst/>
                <a:latin typeface="Arial" pitchFamily="34" charset="0"/>
                <a:ea typeface="+mn-ea"/>
                <a:cs typeface="Arial" pitchFamily="34" charset="0"/>
              </a:rPr>
              <a:t>For example, while pluralities of whites and blacks were biased in favor of their own racial group, the same was not true among single-race Asians, who were more evenly divided in their subconscious preferences.</a:t>
            </a:r>
            <a:endParaRPr lang="en-US" sz="1200" b="0" i="0" kern="1200" dirty="0">
              <a:solidFill>
                <a:schemeClr val="tx1"/>
              </a:solidFill>
              <a:effectLst/>
              <a:latin typeface="Arial" pitchFamily="34" charset="0"/>
              <a:ea typeface="+mn-ea"/>
              <a:cs typeface="Arial" pitchFamily="34" charset="0"/>
            </a:endParaRPr>
          </a:p>
          <a:p>
            <a:endParaRPr lang="en-US" dirty="0"/>
          </a:p>
        </p:txBody>
      </p:sp>
      <p:sp>
        <p:nvSpPr>
          <p:cNvPr id="4" name="Slide Number Placeholder 3"/>
          <p:cNvSpPr>
            <a:spLocks noGrp="1"/>
          </p:cNvSpPr>
          <p:nvPr>
            <p:ph type="sldNum" sz="quarter" idx="5"/>
          </p:nvPr>
        </p:nvSpPr>
        <p:spPr/>
        <p:txBody>
          <a:bodyPr/>
          <a:lstStyle/>
          <a:p>
            <a:fld id="{F14DE95D-029F-6345-890B-366590087AEC}" type="slidenum">
              <a:rPr lang="en-US" smtClean="0"/>
              <a:t>13</a:t>
            </a:fld>
            <a:endParaRPr lang="en-US" dirty="0"/>
          </a:p>
        </p:txBody>
      </p:sp>
    </p:spTree>
    <p:extLst>
      <p:ext uri="{BB962C8B-B14F-4D97-AF65-F5344CB8AC3E}">
        <p14:creationId xmlns:p14="http://schemas.microsoft.com/office/powerpoint/2010/main" val="664551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82D6969-5A79-8948-B0A9-CF74F8A7A5FC}" type="datetime1">
              <a:rPr lang="en-US" smtClean="0">
                <a:latin typeface="Arial" pitchFamily="34" charset="0"/>
                <a:cs typeface="Arial" pitchFamily="34" charset="0"/>
              </a:rPr>
              <a:t>8/24/22</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14</a:t>
            </a:fld>
            <a:endParaRPr lang="en-US" dirty="0">
              <a:latin typeface="Arial" pitchFamily="34" charset="0"/>
              <a:cs typeface="Arial" pitchFamily="34" charset="0"/>
            </a:endParaRPr>
          </a:p>
        </p:txBody>
      </p:sp>
    </p:spTree>
    <p:extLst>
      <p:ext uri="{BB962C8B-B14F-4D97-AF65-F5344CB8AC3E}">
        <p14:creationId xmlns:p14="http://schemas.microsoft.com/office/powerpoint/2010/main" val="9719426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82D6969-5A79-8948-B0A9-CF74F8A7A5FC}" type="datetime1">
              <a:rPr lang="en-US" smtClean="0">
                <a:latin typeface="Arial" pitchFamily="34" charset="0"/>
                <a:cs typeface="Arial" pitchFamily="34" charset="0"/>
              </a:rPr>
              <a:t>8/24/22</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15</a:t>
            </a:fld>
            <a:endParaRPr lang="en-US" dirty="0">
              <a:latin typeface="Arial" pitchFamily="34" charset="0"/>
              <a:cs typeface="Arial" pitchFamily="34" charset="0"/>
            </a:endParaRPr>
          </a:p>
        </p:txBody>
      </p:sp>
    </p:spTree>
    <p:extLst>
      <p:ext uri="{BB962C8B-B14F-4D97-AF65-F5344CB8AC3E}">
        <p14:creationId xmlns:p14="http://schemas.microsoft.com/office/powerpoint/2010/main" val="16803062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kern="1200" dirty="0">
                <a:solidFill>
                  <a:schemeClr val="tx1"/>
                </a:solidFill>
                <a:effectLst/>
                <a:latin typeface="Arial" pitchFamily="34" charset="0"/>
                <a:ea typeface="+mn-ea"/>
                <a:cs typeface="Arial" pitchFamily="34" charset="0"/>
              </a:rPr>
              <a:t>The How Diverse is Your Universe? activity is integral to helping participants reflect on who they actually spend time with and, perhaps even more importantly, who they chose to spend time with. This activity has been shown to increase students’ current exposure to </a:t>
            </a:r>
            <a:r>
              <a:rPr lang="en-US" sz="1200" kern="1200" dirty="0" err="1">
                <a:solidFill>
                  <a:schemeClr val="tx1"/>
                </a:solidFill>
                <a:effectLst/>
                <a:latin typeface="Arial" pitchFamily="34" charset="0"/>
                <a:ea typeface="+mn-ea"/>
                <a:cs typeface="Arial" pitchFamily="34" charset="0"/>
              </a:rPr>
              <a:t>ethnoracial</a:t>
            </a:r>
            <a:r>
              <a:rPr lang="en-US" sz="1200" kern="1200" dirty="0">
                <a:solidFill>
                  <a:schemeClr val="tx1"/>
                </a:solidFill>
                <a:effectLst/>
                <a:latin typeface="Arial" pitchFamily="34" charset="0"/>
                <a:ea typeface="+mn-ea"/>
                <a:cs typeface="Arial" pitchFamily="34" charset="0"/>
              </a:rPr>
              <a:t> diversity.</a:t>
            </a:r>
            <a:r>
              <a:rPr lang="en-US" sz="1200" kern="1200" baseline="30000" dirty="0">
                <a:solidFill>
                  <a:schemeClr val="tx1"/>
                </a:solidFill>
                <a:effectLst/>
                <a:latin typeface="Arial" pitchFamily="34" charset="0"/>
                <a:ea typeface="+mn-ea"/>
                <a:cs typeface="Arial" pitchFamily="34" charset="0"/>
              </a:rPr>
              <a:t>39</a:t>
            </a:r>
            <a:r>
              <a:rPr lang="en-US" sz="1200" kern="1200" dirty="0">
                <a:solidFill>
                  <a:schemeClr val="tx1"/>
                </a:solidFill>
                <a:effectLst/>
                <a:latin typeface="Arial" pitchFamily="34" charset="0"/>
                <a:ea typeface="+mn-ea"/>
                <a:cs typeface="Arial" pitchFamily="34" charset="0"/>
              </a:rPr>
              <a:t> The questions used (Categorize the following into same vs different ethnicity: the last person you went out with socially, your last dinner guest was, etc.) were actually conducted in the large group first, with visual representations of the whole group’s responses anonymously hosted on </a:t>
            </a:r>
            <a:r>
              <a:rPr lang="en-US" sz="1200" kern="1200" dirty="0" err="1">
                <a:solidFill>
                  <a:schemeClr val="tx1"/>
                </a:solidFill>
                <a:effectLst/>
                <a:latin typeface="Arial" pitchFamily="34" charset="0"/>
                <a:ea typeface="+mn-ea"/>
                <a:cs typeface="Arial" pitchFamily="34" charset="0"/>
              </a:rPr>
              <a:t>PollEV</a:t>
            </a:r>
            <a:r>
              <a:rPr lang="en-US" sz="1200" kern="1200" dirty="0">
                <a:solidFill>
                  <a:schemeClr val="tx1"/>
                </a:solidFill>
                <a:effectLst/>
                <a:latin typeface="Arial" pitchFamily="34" charset="0"/>
                <a:ea typeface="+mn-ea"/>
                <a:cs typeface="Arial" pitchFamily="34" charset="0"/>
              </a:rPr>
              <a:t> in real-time. </a:t>
            </a:r>
            <a:r>
              <a:rPr lang="en-US" sz="1200" kern="1200">
                <a:solidFill>
                  <a:schemeClr val="tx1"/>
                </a:solidFill>
                <a:effectLst/>
                <a:latin typeface="Arial" pitchFamily="34" charset="0"/>
                <a:ea typeface="+mn-ea"/>
                <a:cs typeface="Arial" pitchFamily="34" charset="0"/>
              </a:rPr>
              <a:t>Next, debrief questions were asked in small groups, engaging the participants in reflections on the impact of the visual representations of their answers and the reality of the extent of diversity in their social circles.</a:t>
            </a:r>
          </a:p>
          <a:p>
            <a:endParaRPr lang="en-US"/>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82D6969-5A79-8948-B0A9-CF74F8A7A5FC}" type="datetime1">
              <a:rPr lang="en-US" smtClean="0">
                <a:latin typeface="Arial" pitchFamily="34" charset="0"/>
                <a:cs typeface="Arial" pitchFamily="34" charset="0"/>
              </a:rPr>
              <a:t>8/24/22</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16</a:t>
            </a:fld>
            <a:endParaRPr lang="en-US" dirty="0">
              <a:latin typeface="Arial" pitchFamily="34" charset="0"/>
              <a:cs typeface="Arial" pitchFamily="34" charset="0"/>
            </a:endParaRPr>
          </a:p>
        </p:txBody>
      </p:sp>
    </p:spTree>
    <p:extLst>
      <p:ext uri="{BB962C8B-B14F-4D97-AF65-F5344CB8AC3E}">
        <p14:creationId xmlns:p14="http://schemas.microsoft.com/office/powerpoint/2010/main" val="1150528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82D6969-5A79-8948-B0A9-CF74F8A7A5FC}" type="datetime1">
              <a:rPr lang="en-US" smtClean="0">
                <a:latin typeface="Arial" pitchFamily="34" charset="0"/>
                <a:cs typeface="Arial" pitchFamily="34" charset="0"/>
              </a:rPr>
              <a:t>8/24/22</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17</a:t>
            </a:fld>
            <a:endParaRPr lang="en-US" dirty="0">
              <a:latin typeface="Arial" pitchFamily="34" charset="0"/>
              <a:cs typeface="Arial" pitchFamily="34" charset="0"/>
            </a:endParaRPr>
          </a:p>
        </p:txBody>
      </p:sp>
    </p:spTree>
    <p:extLst>
      <p:ext uri="{BB962C8B-B14F-4D97-AF65-F5344CB8AC3E}">
        <p14:creationId xmlns:p14="http://schemas.microsoft.com/office/powerpoint/2010/main" val="35425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a:t>Who was the last guest invited to your house for dinner?</a:t>
            </a:r>
          </a:p>
          <a:p>
            <a:r>
              <a:rPr lang="en-US"/>
              <a:t>https://www.polleverywhere.com/clickable_images/fxZir0DjzarmrCs8rWSzv</a:t>
            </a:r>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82D6969-5A79-8948-B0A9-CF74F8A7A5FC}" type="datetime1">
              <a:rPr lang="en-US" smtClean="0">
                <a:latin typeface="Arial" pitchFamily="34" charset="0"/>
                <a:cs typeface="Arial" pitchFamily="34" charset="0"/>
              </a:rPr>
              <a:t>8/24/22</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18</a:t>
            </a:fld>
            <a:endParaRPr lang="en-US" dirty="0">
              <a:latin typeface="Arial" pitchFamily="34" charset="0"/>
              <a:cs typeface="Arial" pitchFamily="34" charset="0"/>
            </a:endParaRPr>
          </a:p>
        </p:txBody>
      </p:sp>
    </p:spTree>
    <p:extLst>
      <p:ext uri="{BB962C8B-B14F-4D97-AF65-F5344CB8AC3E}">
        <p14:creationId xmlns:p14="http://schemas.microsoft.com/office/powerpoint/2010/main" val="1708958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a:t>Who was the last person you went out with socially?</a:t>
            </a:r>
          </a:p>
          <a:p>
            <a:r>
              <a:rPr lang="en-US"/>
              <a:t>https://www.polleverywhere.com/clickable_images/2xGhR0JGQYzE7viGblpf6</a:t>
            </a:r>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82D6969-5A79-8948-B0A9-CF74F8A7A5FC}" type="datetime1">
              <a:rPr lang="en-US" smtClean="0">
                <a:latin typeface="Arial" pitchFamily="34" charset="0"/>
                <a:cs typeface="Arial" pitchFamily="34" charset="0"/>
              </a:rPr>
              <a:t>8/24/22</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19</a:t>
            </a:fld>
            <a:endParaRPr lang="en-US" dirty="0">
              <a:latin typeface="Arial" pitchFamily="34" charset="0"/>
              <a:cs typeface="Arial" pitchFamily="34" charset="0"/>
            </a:endParaRPr>
          </a:p>
        </p:txBody>
      </p:sp>
    </p:spTree>
    <p:extLst>
      <p:ext uri="{BB962C8B-B14F-4D97-AF65-F5344CB8AC3E}">
        <p14:creationId xmlns:p14="http://schemas.microsoft.com/office/powerpoint/2010/main" val="887263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a:t>Who makes up the majority of residents in your entire program?</a:t>
            </a:r>
          </a:p>
          <a:p>
            <a:r>
              <a:rPr lang="en-US"/>
              <a:t>https://www.polleverywhere.com/clickable_images/iEO6FkZvFtcyWyZhn9fzT</a:t>
            </a:r>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82D6969-5A79-8948-B0A9-CF74F8A7A5FC}" type="datetime1">
              <a:rPr lang="en-US" smtClean="0">
                <a:latin typeface="Arial" pitchFamily="34" charset="0"/>
                <a:cs typeface="Arial" pitchFamily="34" charset="0"/>
              </a:rPr>
              <a:t>8/24/22</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20</a:t>
            </a:fld>
            <a:endParaRPr lang="en-US" dirty="0">
              <a:latin typeface="Arial" pitchFamily="34" charset="0"/>
              <a:cs typeface="Arial" pitchFamily="34" charset="0"/>
            </a:endParaRPr>
          </a:p>
        </p:txBody>
      </p:sp>
    </p:spTree>
    <p:extLst>
      <p:ext uri="{BB962C8B-B14F-4D97-AF65-F5344CB8AC3E}">
        <p14:creationId xmlns:p14="http://schemas.microsoft.com/office/powerpoint/2010/main" val="4899124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8688AC0-78FF-44BB-BFE2-B543DFAE82D0}" type="slidenum">
              <a:rPr lang="en-US"/>
              <a:pPr fontAlgn="base">
                <a:spcBef>
                  <a:spcPct val="0"/>
                </a:spcBef>
                <a:spcAft>
                  <a:spcPct val="0"/>
                </a:spcAft>
              </a:pPr>
              <a:t>1</a:t>
            </a:fld>
            <a:endParaRPr lang="en-US"/>
          </a:p>
        </p:txBody>
      </p:sp>
      <p:sp>
        <p:nvSpPr>
          <p:cNvPr id="15362" name="Rectangle 2"/>
          <p:cNvSpPr>
            <a:spLocks noGrp="1" noRot="1" noChangeAspect="1" noChangeArrowheads="1" noTextEdit="1"/>
          </p:cNvSpPr>
          <p:nvPr>
            <p:ph type="sldImg"/>
          </p:nvPr>
        </p:nvSpPr>
        <p:spPr bwMode="auto">
          <a:xfrm>
            <a:off x="1187450" y="400050"/>
            <a:ext cx="4648200" cy="3486150"/>
          </a:xfrm>
          <a:noFill/>
          <a:ln>
            <a:solidFill>
              <a:srgbClr val="000000"/>
            </a:solidFill>
            <a:miter lim="800000"/>
            <a:headEnd/>
            <a:tailEnd/>
          </a:ln>
        </p:spPr>
      </p:sp>
      <p:sp>
        <p:nvSpPr>
          <p:cNvPr id="15363" name="Rectangle 3"/>
          <p:cNvSpPr>
            <a:spLocks noGrp="1" noChangeArrowheads="1"/>
          </p:cNvSpPr>
          <p:nvPr>
            <p:ph type="body" idx="1"/>
          </p:nvPr>
        </p:nvSpPr>
        <p:spPr bwMode="auto">
          <a:xfrm>
            <a:off x="914400" y="4415790"/>
            <a:ext cx="5029200" cy="4183380"/>
          </a:xfrm>
          <a:noFill/>
        </p:spPr>
        <p:txBody>
          <a:bodyPr wrap="square" numCol="1" anchor="t" anchorCtr="0" compatLnSpc="1">
            <a:prstTxWarp prst="textNoShape">
              <a:avLst/>
            </a:prstTxWarp>
          </a:bodyPr>
          <a:lstStyle/>
          <a:p>
            <a:pPr>
              <a:spcBef>
                <a:spcPct val="0"/>
              </a:spcBef>
            </a:pPr>
            <a:endParaRPr lang="en-US"/>
          </a:p>
        </p:txBody>
      </p:sp>
    </p:spTree>
    <p:extLst>
      <p:ext uri="{BB962C8B-B14F-4D97-AF65-F5344CB8AC3E}">
        <p14:creationId xmlns:p14="http://schemas.microsoft.com/office/powerpoint/2010/main" val="13954166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a:t>Who is your closest friend?</a:t>
            </a:r>
          </a:p>
          <a:p>
            <a:r>
              <a:rPr lang="en-US"/>
              <a:t>https://www.polleverywhere.com/clickable_images/ZP2j7vxR0SD2KXBII7SUI</a:t>
            </a:r>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82D6969-5A79-8948-B0A9-CF74F8A7A5FC}" type="datetime1">
              <a:rPr lang="en-US" smtClean="0">
                <a:latin typeface="Arial" pitchFamily="34" charset="0"/>
                <a:cs typeface="Arial" pitchFamily="34" charset="0"/>
              </a:rPr>
              <a:t>8/24/22</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21</a:t>
            </a:fld>
            <a:endParaRPr lang="en-US" dirty="0">
              <a:latin typeface="Arial" pitchFamily="34" charset="0"/>
              <a:cs typeface="Arial" pitchFamily="34" charset="0"/>
            </a:endParaRPr>
          </a:p>
        </p:txBody>
      </p:sp>
    </p:spTree>
    <p:extLst>
      <p:ext uri="{BB962C8B-B14F-4D97-AF65-F5344CB8AC3E}">
        <p14:creationId xmlns:p14="http://schemas.microsoft.com/office/powerpoint/2010/main" val="17623477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a:t>Who made up the majority of people in your childhood community?</a:t>
            </a:r>
          </a:p>
          <a:p>
            <a:r>
              <a:rPr lang="en-US"/>
              <a:t>https://www.polleverywhere.com/clickable_images/YiDxU5WCaDkRpwY1SoUqG</a:t>
            </a:r>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82D6969-5A79-8948-B0A9-CF74F8A7A5FC}" type="datetime1">
              <a:rPr lang="en-US" smtClean="0">
                <a:latin typeface="Arial" pitchFamily="34" charset="0"/>
                <a:cs typeface="Arial" pitchFamily="34" charset="0"/>
              </a:rPr>
              <a:t>8/24/22</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22</a:t>
            </a:fld>
            <a:endParaRPr lang="en-US" dirty="0">
              <a:latin typeface="Arial" pitchFamily="34" charset="0"/>
              <a:cs typeface="Arial" pitchFamily="34" charset="0"/>
            </a:endParaRPr>
          </a:p>
        </p:txBody>
      </p:sp>
    </p:spTree>
    <p:extLst>
      <p:ext uri="{BB962C8B-B14F-4D97-AF65-F5344CB8AC3E}">
        <p14:creationId xmlns:p14="http://schemas.microsoft.com/office/powerpoint/2010/main" val="566678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82D6969-5A79-8948-B0A9-CF74F8A7A5FC}" type="datetime1">
              <a:rPr lang="en-US" smtClean="0">
                <a:latin typeface="Arial" pitchFamily="34" charset="0"/>
                <a:cs typeface="Arial" pitchFamily="34" charset="0"/>
              </a:rPr>
              <a:t>8/24/22</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23</a:t>
            </a:fld>
            <a:endParaRPr lang="en-US" dirty="0">
              <a:latin typeface="Arial" pitchFamily="34" charset="0"/>
              <a:cs typeface="Arial" pitchFamily="34" charset="0"/>
            </a:endParaRPr>
          </a:p>
        </p:txBody>
      </p:sp>
    </p:spTree>
    <p:extLst>
      <p:ext uri="{BB962C8B-B14F-4D97-AF65-F5344CB8AC3E}">
        <p14:creationId xmlns:p14="http://schemas.microsoft.com/office/powerpoint/2010/main" val="14964125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34" charset="0"/>
                <a:ea typeface="+mn-ea"/>
                <a:cs typeface="Arial" pitchFamily="34" charset="0"/>
              </a:rPr>
              <a:t>An internet-based tool comprising a clinical vignette of a patient presenting to the emergency department with an acute coronary syndrome, followed by a questionnaire and three Implicit Association Tests (IATs). Study invitations were e-mailed to all internal medicine and emergency medicine residents at four academic medical centers in Atlanta and Boston; 287 completed the study, met inclusion criteria, and were randomized to either a black or white vignette patient.</a:t>
            </a:r>
            <a:br>
              <a:rPr lang="en-US" dirty="0">
                <a:effectLst/>
              </a:rPr>
            </a:b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F14DE95D-029F-6345-890B-366590087AEC}" type="slidenum">
              <a:rPr lang="en-US" smtClean="0"/>
              <a:t>24</a:t>
            </a:fld>
            <a:endParaRPr lang="en-US" dirty="0"/>
          </a:p>
        </p:txBody>
      </p:sp>
    </p:spTree>
    <p:extLst>
      <p:ext uri="{BB962C8B-B14F-4D97-AF65-F5344CB8AC3E}">
        <p14:creationId xmlns:p14="http://schemas.microsoft.com/office/powerpoint/2010/main" val="100756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normAutofit lnSpcReduction="10000"/>
          </a:bodyPr>
          <a:lstStyle/>
          <a:p>
            <a:r>
              <a:rPr lang="en-US" sz="1200" kern="1200" dirty="0">
                <a:solidFill>
                  <a:schemeClr val="tx1"/>
                </a:solidFill>
                <a:effectLst/>
                <a:latin typeface="Arial" pitchFamily="34" charset="0"/>
                <a:ea typeface="+mn-ea"/>
                <a:cs typeface="Arial" pitchFamily="34" charset="0"/>
              </a:rPr>
              <a:t>Physicians reported no explicit preference for white versus black patients or differences in perceived cooperativeness. In contrast, the IATs revealed implicit preference favoring white Americans (mean IAT score=0.36,P&lt;.001, one-sample t test) and implicit stereotypes of black Americans as less cooperative with medical procedures (mean IAT score 0.22,P&lt;.001), and less cooperative generally (mean IAT score 0.30,P&lt;.001). As physicians’ </a:t>
            </a:r>
            <a:r>
              <a:rPr lang="en-US" sz="1200" kern="1200" dirty="0" err="1">
                <a:solidFill>
                  <a:schemeClr val="tx1"/>
                </a:solidFill>
                <a:effectLst/>
                <a:latin typeface="Arial" pitchFamily="34" charset="0"/>
                <a:ea typeface="+mn-ea"/>
                <a:cs typeface="Arial" pitchFamily="34" charset="0"/>
              </a:rPr>
              <a:t>prowhite</a:t>
            </a:r>
            <a:r>
              <a:rPr lang="en-US" sz="1200" kern="1200" dirty="0">
                <a:solidFill>
                  <a:schemeClr val="tx1"/>
                </a:solidFill>
                <a:effectLst/>
                <a:latin typeface="Arial" pitchFamily="34" charset="0"/>
                <a:ea typeface="+mn-ea"/>
                <a:cs typeface="Arial" pitchFamily="34" charset="0"/>
              </a:rPr>
              <a:t> implicit bias increased, so did their likelihood of treating white patients and not treating black patients with thrombolysis (P=.009).</a:t>
            </a:r>
          </a:p>
          <a:p>
            <a:r>
              <a:rPr lang="en-US" sz="1200" kern="1200" dirty="0">
                <a:solidFill>
                  <a:schemeClr val="tx1"/>
                </a:solidFill>
                <a:effectLst/>
                <a:latin typeface="Arial" pitchFamily="34" charset="0"/>
                <a:ea typeface="+mn-ea"/>
                <a:cs typeface="Arial" pitchFamily="34" charset="0"/>
              </a:rPr>
              <a:t>Results suggest that physicians’ unconscious biases may contribute to racial/ethnic disparities in use of medical procedures such as thrombolysis for myocardial infarction.</a:t>
            </a:r>
          </a:p>
          <a:p>
            <a:r>
              <a:rPr lang="en-US" sz="1200" kern="1200" dirty="0">
                <a:solidFill>
                  <a:schemeClr val="tx1"/>
                </a:solidFill>
                <a:effectLst/>
                <a:latin typeface="Arial" pitchFamily="34" charset="0"/>
                <a:ea typeface="+mn-ea"/>
                <a:cs typeface="Arial" pitchFamily="34" charset="0"/>
              </a:rPr>
              <a:t>Furthermore, This correlation</a:t>
            </a:r>
            <a:r>
              <a:rPr lang="en-US" sz="1200" kern="1200" baseline="0" dirty="0">
                <a:solidFill>
                  <a:schemeClr val="tx1"/>
                </a:solidFill>
                <a:effectLst/>
                <a:latin typeface="Arial" pitchFamily="34" charset="0"/>
                <a:ea typeface="+mn-ea"/>
                <a:cs typeface="Arial" pitchFamily="34" charset="0"/>
              </a:rPr>
              <a:t> </a:t>
            </a:r>
            <a:r>
              <a:rPr lang="en-US" sz="1200" kern="1200" dirty="0">
                <a:solidFill>
                  <a:schemeClr val="tx1"/>
                </a:solidFill>
                <a:effectLst/>
                <a:latin typeface="Arial" pitchFamily="34" charset="0"/>
                <a:ea typeface="+mn-ea"/>
                <a:cs typeface="Arial" pitchFamily="34" charset="0"/>
              </a:rPr>
              <a:t>reminds us that implicit biases may affect the behavior even of those individuals who have nothing but the best intentions,</a:t>
            </a:r>
            <a:r>
              <a:rPr lang="en-US" sz="1200" kern="1200" baseline="0" dirty="0">
                <a:solidFill>
                  <a:schemeClr val="tx1"/>
                </a:solidFill>
                <a:effectLst/>
                <a:latin typeface="Arial" pitchFamily="34" charset="0"/>
                <a:ea typeface="+mn-ea"/>
                <a:cs typeface="Arial" pitchFamily="34" charset="0"/>
              </a:rPr>
              <a:t> </a:t>
            </a:r>
            <a:r>
              <a:rPr lang="en-US" sz="1200" kern="1200" dirty="0">
                <a:solidFill>
                  <a:schemeClr val="tx1"/>
                </a:solidFill>
                <a:effectLst/>
                <a:latin typeface="Arial" pitchFamily="34" charset="0"/>
                <a:ea typeface="+mn-ea"/>
                <a:cs typeface="Arial" pitchFamily="34" charset="0"/>
              </a:rPr>
              <a:t>including physicians</a:t>
            </a:r>
          </a:p>
          <a:p>
            <a:r>
              <a:rPr lang="en-US" sz="1200" kern="1200" dirty="0">
                <a:solidFill>
                  <a:schemeClr val="tx1"/>
                </a:solidFill>
                <a:effectLst/>
                <a:latin typeface="Arial" pitchFamily="34" charset="0"/>
                <a:ea typeface="+mn-ea"/>
                <a:cs typeface="Arial" pitchFamily="34" charset="0"/>
              </a:rPr>
              <a:t>Also, those physicians who were aware that the study had to do with racial bias, and who had higher levels of implicit </a:t>
            </a:r>
            <a:r>
              <a:rPr lang="en-US" sz="1200" kern="1200" dirty="0" err="1">
                <a:solidFill>
                  <a:schemeClr val="tx1"/>
                </a:solidFill>
                <a:effectLst/>
                <a:latin typeface="Arial" pitchFamily="34" charset="0"/>
                <a:ea typeface="+mn-ea"/>
                <a:cs typeface="Arial" pitchFamily="34" charset="0"/>
              </a:rPr>
              <a:t>prowhite</a:t>
            </a:r>
            <a:r>
              <a:rPr lang="en-US" sz="1200" kern="1200" dirty="0">
                <a:solidFill>
                  <a:schemeClr val="tx1"/>
                </a:solidFill>
                <a:effectLst/>
                <a:latin typeface="Arial" pitchFamily="34" charset="0"/>
                <a:ea typeface="+mn-ea"/>
                <a:cs typeface="Arial" pitchFamily="34" charset="0"/>
              </a:rPr>
              <a:t> bias, were more likely to recommend thrombolysis to black patients than physicians with low bias—the opposite of the study’s main effect. This suggests that implicit bias can be recognized and modulated to counteract its effect on treatment decisions. These finding support the IAT’s value as an educational tool .There are several limitations inherent in this study. Response rates were relatively low and the sample size smaller than ideal, making it difficult to detect smaller effects that may exist. Resident physicians, particularly those at large academic health centers in Boston and Atlanta </a:t>
            </a:r>
            <a:br>
              <a:rPr lang="en-US" dirty="0">
                <a:effectLst/>
              </a:rPr>
            </a:b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F14DE95D-029F-6345-890B-366590087AEC}" type="slidenum">
              <a:rPr lang="en-US" smtClean="0"/>
              <a:t>25</a:t>
            </a:fld>
            <a:endParaRPr lang="en-US" dirty="0"/>
          </a:p>
        </p:txBody>
      </p:sp>
    </p:spTree>
    <p:extLst>
      <p:ext uri="{BB962C8B-B14F-4D97-AF65-F5344CB8AC3E}">
        <p14:creationId xmlns:p14="http://schemas.microsoft.com/office/powerpoint/2010/main" val="206800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br>
              <a:rPr lang="en-US" dirty="0">
                <a:effectLst/>
              </a:rPr>
            </a:br>
            <a:endParaRPr lang="en-US" dirty="0">
              <a:effectLst/>
            </a:endParaRPr>
          </a:p>
          <a:p>
            <a:r>
              <a:rPr lang="en-US" sz="1200" u="sng" kern="1200" dirty="0">
                <a:solidFill>
                  <a:schemeClr val="tx1"/>
                </a:solidFill>
                <a:effectLst/>
                <a:latin typeface="Arial" pitchFamily="34" charset="0"/>
                <a:ea typeface="+mn-ea"/>
                <a:cs typeface="Arial" pitchFamily="34" charset="0"/>
                <a:hlinkClick r:id="rId3"/>
              </a:rPr>
              <a:t>https://PollEv.com/free_text_polls/GoxSaH834LAeEoNxq35um/respond</a:t>
            </a:r>
            <a:r>
              <a:rPr lang="en-US" dirty="0">
                <a:effectLst/>
              </a:rPr>
              <a:t> </a:t>
            </a:r>
            <a:endParaRPr lang="en-US" dirty="0"/>
          </a:p>
        </p:txBody>
      </p:sp>
      <p:sp>
        <p:nvSpPr>
          <p:cNvPr id="4" name="Slide Number Placeholder 3"/>
          <p:cNvSpPr>
            <a:spLocks noGrp="1"/>
          </p:cNvSpPr>
          <p:nvPr>
            <p:ph type="sldNum" sz="quarter" idx="5"/>
          </p:nvPr>
        </p:nvSpPr>
        <p:spPr/>
        <p:txBody>
          <a:bodyPr/>
          <a:lstStyle/>
          <a:p>
            <a:fld id="{F14DE95D-029F-6345-890B-366590087AEC}" type="slidenum">
              <a:rPr lang="en-US" smtClean="0"/>
              <a:t>26</a:t>
            </a:fld>
            <a:endParaRPr lang="en-US" dirty="0"/>
          </a:p>
        </p:txBody>
      </p:sp>
    </p:spTree>
    <p:extLst>
      <p:ext uri="{BB962C8B-B14F-4D97-AF65-F5344CB8AC3E}">
        <p14:creationId xmlns:p14="http://schemas.microsoft.com/office/powerpoint/2010/main" val="4496598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5A44575D-16F5-F942-A5C7-9473B18A35B4}" type="datetime1">
              <a:rPr lang="en-US" smtClean="0">
                <a:latin typeface="Arial" pitchFamily="34" charset="0"/>
                <a:cs typeface="Arial" pitchFamily="34" charset="0"/>
              </a:rPr>
              <a:t>8/24/22</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27</a:t>
            </a:fld>
            <a:endParaRPr lang="en-US" dirty="0">
              <a:latin typeface="Arial" pitchFamily="34" charset="0"/>
              <a:cs typeface="Arial" pitchFamily="34" charset="0"/>
            </a:endParaRPr>
          </a:p>
        </p:txBody>
      </p:sp>
    </p:spTree>
    <p:extLst>
      <p:ext uri="{BB962C8B-B14F-4D97-AF65-F5344CB8AC3E}">
        <p14:creationId xmlns:p14="http://schemas.microsoft.com/office/powerpoint/2010/main" val="10133915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82D6969-5A79-8948-B0A9-CF74F8A7A5FC}" type="datetime1">
              <a:rPr lang="en-US" smtClean="0">
                <a:latin typeface="Arial" pitchFamily="34" charset="0"/>
                <a:cs typeface="Arial" pitchFamily="34" charset="0"/>
              </a:rPr>
              <a:t>8/24/22</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28</a:t>
            </a:fld>
            <a:endParaRPr lang="en-US" dirty="0">
              <a:latin typeface="Arial" pitchFamily="34" charset="0"/>
              <a:cs typeface="Arial" pitchFamily="34" charset="0"/>
            </a:endParaRPr>
          </a:p>
        </p:txBody>
      </p:sp>
    </p:spTree>
    <p:extLst>
      <p:ext uri="{BB962C8B-B14F-4D97-AF65-F5344CB8AC3E}">
        <p14:creationId xmlns:p14="http://schemas.microsoft.com/office/powerpoint/2010/main" val="10252084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8C642C-F95F-3A46-82B9-9C279400D696}" type="slidenum">
              <a:rPr lang="en-US" smtClean="0">
                <a:solidFill>
                  <a:srgbClr val="000000"/>
                </a:solidFill>
              </a:rPr>
              <a:pPr/>
              <a:t>2</a:t>
            </a:fld>
            <a:endParaRPr lang="en-US" dirty="0">
              <a:solidFill>
                <a:srgbClr val="000000"/>
              </a:solidFill>
            </a:endParaRPr>
          </a:p>
        </p:txBody>
      </p:sp>
    </p:spTree>
    <p:extLst>
      <p:ext uri="{BB962C8B-B14F-4D97-AF65-F5344CB8AC3E}">
        <p14:creationId xmlns:p14="http://schemas.microsoft.com/office/powerpoint/2010/main" val="984443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229C5DD2-AED7-A545-BBB7-CA826DDD4BB8}" type="datetime1">
              <a:rPr lang="en-US" smtClean="0">
                <a:latin typeface="Arial" pitchFamily="34" charset="0"/>
                <a:cs typeface="Arial" pitchFamily="34" charset="0"/>
              </a:rPr>
              <a:t>8/24/22</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3</a:t>
            </a:fld>
            <a:endParaRPr lang="en-US" dirty="0">
              <a:latin typeface="Arial" pitchFamily="34" charset="0"/>
              <a:cs typeface="Arial" pitchFamily="34" charset="0"/>
            </a:endParaRPr>
          </a:p>
        </p:txBody>
      </p:sp>
    </p:spTree>
    <p:extLst>
      <p:ext uri="{BB962C8B-B14F-4D97-AF65-F5344CB8AC3E}">
        <p14:creationId xmlns:p14="http://schemas.microsoft.com/office/powerpoint/2010/main" val="1548158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82D6969-5A79-8948-B0A9-CF74F8A7A5FC}" type="datetime1">
              <a:rPr lang="en-US" smtClean="0">
                <a:latin typeface="Arial" pitchFamily="34" charset="0"/>
                <a:cs typeface="Arial" pitchFamily="34" charset="0"/>
              </a:rPr>
              <a:t>8/24/22</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4</a:t>
            </a:fld>
            <a:endParaRPr lang="en-US" dirty="0">
              <a:latin typeface="Arial" pitchFamily="34" charset="0"/>
              <a:cs typeface="Arial" pitchFamily="34" charset="0"/>
            </a:endParaRPr>
          </a:p>
        </p:txBody>
      </p:sp>
    </p:spTree>
    <p:extLst>
      <p:ext uri="{BB962C8B-B14F-4D97-AF65-F5344CB8AC3E}">
        <p14:creationId xmlns:p14="http://schemas.microsoft.com/office/powerpoint/2010/main" val="255151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82D6969-5A79-8948-B0A9-CF74F8A7A5FC}" type="datetime1">
              <a:rPr lang="en-US" smtClean="0">
                <a:latin typeface="Arial" pitchFamily="34" charset="0"/>
                <a:cs typeface="Arial" pitchFamily="34" charset="0"/>
              </a:rPr>
              <a:t>8/24/22</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5</a:t>
            </a:fld>
            <a:endParaRPr lang="en-US" dirty="0">
              <a:latin typeface="Arial" pitchFamily="34" charset="0"/>
              <a:cs typeface="Arial" pitchFamily="34" charset="0"/>
            </a:endParaRPr>
          </a:p>
        </p:txBody>
      </p:sp>
    </p:spTree>
    <p:extLst>
      <p:ext uri="{BB962C8B-B14F-4D97-AF65-F5344CB8AC3E}">
        <p14:creationId xmlns:p14="http://schemas.microsoft.com/office/powerpoint/2010/main" val="19575818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r>
              <a:rPr lang="en-US" dirty="0">
                <a:effectLst/>
              </a:rPr>
              <a:t>The Whom to Leave Behind activity asks the group to finalize a list 8 people out of 12 candidates to put on a spaceship to another planet, as the Earth is doomed for destruction. This activity forces the participants to reason through their selection of the passengers, revealing participant biases and assumptions made on the passengers’ short descriptions. </a:t>
            </a:r>
          </a:p>
          <a:p>
            <a:endParaRPr lang="en-US" dirty="0">
              <a:effectLst/>
            </a:endParaRPr>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82D6969-5A79-8948-B0A9-CF74F8A7A5FC}" type="datetime1">
              <a:rPr lang="en-US" smtClean="0">
                <a:latin typeface="Arial" pitchFamily="34" charset="0"/>
                <a:cs typeface="Arial" pitchFamily="34" charset="0"/>
              </a:rPr>
              <a:t>8/24/22</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6</a:t>
            </a:fld>
            <a:endParaRPr lang="en-US" dirty="0">
              <a:latin typeface="Arial" pitchFamily="34" charset="0"/>
              <a:cs typeface="Arial" pitchFamily="34" charset="0"/>
            </a:endParaRPr>
          </a:p>
        </p:txBody>
      </p:sp>
    </p:spTree>
    <p:extLst>
      <p:ext uri="{BB962C8B-B14F-4D97-AF65-F5344CB8AC3E}">
        <p14:creationId xmlns:p14="http://schemas.microsoft.com/office/powerpoint/2010/main" val="1628193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dirty="0">
                <a:solidFill>
                  <a:schemeClr val="bg2"/>
                </a:solidFill>
                <a:hlinkClick r:id="rId3">
                  <a:extLst>
                    <a:ext uri="{A12FA001-AC4F-418D-AE19-62706E023703}">
                      <ahyp:hlinkClr xmlns:ahyp="http://schemas.microsoft.com/office/drawing/2018/hyperlinkcolor" val="tx"/>
                    </a:ext>
                  </a:extLst>
                </a:hlinkClick>
              </a:rPr>
              <a:t>https://implicit.harvard.edu/implicit/takeatest.html</a:t>
            </a:r>
            <a:endParaRPr lang="en-US" sz="1200" dirty="0">
              <a:solidFill>
                <a:schemeClr val="bg2"/>
              </a:solidFill>
            </a:endParaRPr>
          </a:p>
          <a:p>
            <a:endParaRPr lang="en-US" dirty="0"/>
          </a:p>
          <a:p>
            <a:r>
              <a:rPr lang="en-US" dirty="0">
                <a:effectLst/>
              </a:rPr>
              <a:t>The Harvard Implicit Association Test (IAT) further increases the test-takers’ self-awareness of their implicit biases. The discussion space built into our workshop allows them to process their immediate feelings in a safe manner and explore the relationship of their findings to instances of bias they’ve witnessed in their educational training and workplace. Facilitators also push for reflection on further reflection on how implicit biases and structural racism has manifested in their education and training. Having taken the Black-White Implicit Association Test as part of medical school was found to be a statistically significant predictor of decreased implicit racial bias in medical students from their first to last semester.</a:t>
            </a:r>
            <a:r>
              <a:rPr lang="en-US" baseline="30000" dirty="0">
                <a:effectLst/>
              </a:rPr>
              <a:t>17</a:t>
            </a:r>
            <a:r>
              <a:rPr lang="en-US" dirty="0">
                <a:effectLst/>
              </a:rPr>
              <a:t> The IAT has also been demonstrated to be a much better predictor of discrimination towards a racial group than self-reported attitudes, and has been a consistent predictor of a wider range of judgments, behaviors, and choices. </a:t>
            </a:r>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82D6969-5A79-8948-B0A9-CF74F8A7A5FC}" type="datetime1">
              <a:rPr lang="en-US" smtClean="0">
                <a:latin typeface="Arial" pitchFamily="34" charset="0"/>
                <a:cs typeface="Arial" pitchFamily="34" charset="0"/>
              </a:rPr>
              <a:t>8/24/22</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7</a:t>
            </a:fld>
            <a:endParaRPr lang="en-US" dirty="0">
              <a:latin typeface="Arial" pitchFamily="34" charset="0"/>
              <a:cs typeface="Arial" pitchFamily="34" charset="0"/>
            </a:endParaRPr>
          </a:p>
        </p:txBody>
      </p:sp>
    </p:spTree>
    <p:extLst>
      <p:ext uri="{BB962C8B-B14F-4D97-AF65-F5344CB8AC3E}">
        <p14:creationId xmlns:p14="http://schemas.microsoft.com/office/powerpoint/2010/main" val="1811642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400050"/>
            <a:ext cx="4648200" cy="3486150"/>
          </a:xfrm>
        </p:spPr>
      </p:sp>
      <p:sp>
        <p:nvSpPr>
          <p:cNvPr id="3" name="Notes Placeholder 2"/>
          <p:cNvSpPr>
            <a:spLocks noGrp="1"/>
          </p:cNvSpPr>
          <p:nvPr>
            <p:ph type="body" idx="1"/>
          </p:nvPr>
        </p:nvSpPr>
        <p:spPr/>
        <p:txBody>
          <a:bodyPr/>
          <a:lstStyle/>
          <a:p>
            <a:pPr marL="114300" marR="0" indent="-114300" algn="l" defTabSz="914400" rtl="0" eaLnBrk="1" fontAlgn="auto" latinLnBrk="0" hangingPunct="1">
              <a:lnSpc>
                <a:spcPct val="100000"/>
              </a:lnSpc>
              <a:spcBef>
                <a:spcPts val="800"/>
              </a:spcBef>
              <a:spcAft>
                <a:spcPts val="0"/>
              </a:spcAft>
              <a:buClrTx/>
              <a:buSzTx/>
              <a:buFont typeface="Arial" pitchFamily="34" charset="0"/>
              <a:buChar char="•"/>
              <a:tabLst/>
              <a:defRPr/>
            </a:pPr>
            <a:r>
              <a:rPr lang="en-US" sz="1200" dirty="0">
                <a:solidFill>
                  <a:schemeClr val="bg2"/>
                </a:solidFill>
                <a:hlinkClick r:id="rId3">
                  <a:extLst>
                    <a:ext uri="{A12FA001-AC4F-418D-AE19-62706E023703}">
                      <ahyp:hlinkClr xmlns:ahyp="http://schemas.microsoft.com/office/drawing/2018/hyperlinkcolor" val="tx"/>
                    </a:ext>
                  </a:extLst>
                </a:hlinkClick>
              </a:rPr>
              <a:t>https://implicit.harvard.edu/implicit/takeatest.html</a:t>
            </a:r>
            <a:endParaRPr lang="en-US" sz="1200" dirty="0">
              <a:solidFill>
                <a:schemeClr val="bg2"/>
              </a:solidFill>
            </a:endParaRPr>
          </a:p>
          <a:p>
            <a:endParaRPr lang="en-US" dirty="0"/>
          </a:p>
          <a:p>
            <a:r>
              <a:rPr lang="en-US" dirty="0">
                <a:effectLst/>
              </a:rPr>
              <a:t>The Harvard Implicit Association Test (IAT) further increases the test-takers’ self-awareness of their implicit biases. The discussion space built into our workshop allows them to process their immediate feelings in a safe manner and explore the relationship of their findings to instances of bias they’ve witnessed in their educational training and workplace. Facilitators also push for reflection on further reflection on how implicit biases and structural racism has manifested in their education and training. Having taken the Black-White Implicit Association Test as part of medical school was found to be a statistically significant predictor of decreased implicit racial bias in medical students from their first to last semester.</a:t>
            </a:r>
            <a:r>
              <a:rPr lang="en-US" baseline="30000" dirty="0">
                <a:effectLst/>
              </a:rPr>
              <a:t>17</a:t>
            </a:r>
            <a:r>
              <a:rPr lang="en-US" dirty="0">
                <a:effectLst/>
              </a:rPr>
              <a:t> The IAT has also been demonstrated to be a much better predictor of discrimination towards a racial group than self-reported attitudes, and has been a consistent predictor of a wider range of judgments, behaviors, and choices. </a:t>
            </a:r>
            <a:endParaRPr lang="en-US" dirty="0"/>
          </a:p>
        </p:txBody>
      </p:sp>
      <p:sp>
        <p:nvSpPr>
          <p:cNvPr id="4" name="Header Placeholder 3"/>
          <p:cNvSpPr>
            <a:spLocks noGrp="1"/>
          </p:cNvSpPr>
          <p:nvPr>
            <p:ph type="hdr" sz="quarter" idx="10"/>
          </p:nvPr>
        </p:nvSpPr>
        <p:spPr/>
        <p:txBody>
          <a:bodyPr/>
          <a:lstStyle/>
          <a:p>
            <a:pPr>
              <a:lnSpc>
                <a:spcPct val="95000"/>
              </a:lnSpc>
            </a:pPr>
            <a:r>
              <a:rPr lang="en-US">
                <a:latin typeface="Arial" pitchFamily="34" charset="0"/>
                <a:cs typeface="Arial" pitchFamily="34" charset="0"/>
              </a:rPr>
              <a:t>[ADD PRESENTATION TITLE: INSERT TAB &gt; HEADER &amp; FOOTER &gt; NOTES AND HANDOUTS]</a:t>
            </a:r>
            <a:endParaRPr lang="en-US" dirty="0">
              <a:latin typeface="Arial" pitchFamily="34" charset="0"/>
              <a:cs typeface="Arial" pitchFamily="34" charset="0"/>
            </a:endParaRPr>
          </a:p>
        </p:txBody>
      </p:sp>
      <p:sp>
        <p:nvSpPr>
          <p:cNvPr id="5" name="Date Placeholder 4"/>
          <p:cNvSpPr>
            <a:spLocks noGrp="1"/>
          </p:cNvSpPr>
          <p:nvPr>
            <p:ph type="dt" idx="11"/>
          </p:nvPr>
        </p:nvSpPr>
        <p:spPr/>
        <p:txBody>
          <a:bodyPr/>
          <a:lstStyle/>
          <a:p>
            <a:pPr algn="l"/>
            <a:fld id="{A82D6969-5A79-8948-B0A9-CF74F8A7A5FC}" type="datetime1">
              <a:rPr lang="en-US" smtClean="0">
                <a:latin typeface="Arial" pitchFamily="34" charset="0"/>
                <a:cs typeface="Arial" pitchFamily="34" charset="0"/>
              </a:rPr>
              <a:t>8/24/22</a:t>
            </a:fld>
            <a:endParaRPr lang="en-US" dirty="0">
              <a:latin typeface="Arial" pitchFamily="34" charset="0"/>
              <a:cs typeface="Arial" pitchFamily="34" charset="0"/>
            </a:endParaRPr>
          </a:p>
        </p:txBody>
      </p:sp>
      <p:sp>
        <p:nvSpPr>
          <p:cNvPr id="6" name="Slide Number Placeholder 5"/>
          <p:cNvSpPr>
            <a:spLocks noGrp="1"/>
          </p:cNvSpPr>
          <p:nvPr>
            <p:ph type="sldNum" sz="quarter" idx="12"/>
          </p:nvPr>
        </p:nvSpPr>
        <p:spPr/>
        <p:txBody>
          <a:bodyPr/>
          <a:lstStyle/>
          <a:p>
            <a:fld id="{111E5896-917A-4035-A860-408E1EC3CD51}" type="slidenum">
              <a:rPr lang="en-US" smtClean="0">
                <a:latin typeface="Arial" pitchFamily="34" charset="0"/>
                <a:cs typeface="Arial" pitchFamily="34" charset="0"/>
              </a:rPr>
              <a:pPr/>
              <a:t>10</a:t>
            </a:fld>
            <a:endParaRPr lang="en-US" dirty="0">
              <a:latin typeface="Arial" pitchFamily="34" charset="0"/>
              <a:cs typeface="Arial" pitchFamily="34" charset="0"/>
            </a:endParaRPr>
          </a:p>
        </p:txBody>
      </p:sp>
    </p:spTree>
    <p:extLst>
      <p:ext uri="{BB962C8B-B14F-4D97-AF65-F5344CB8AC3E}">
        <p14:creationId xmlns:p14="http://schemas.microsoft.com/office/powerpoint/2010/main" val="33150748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95720"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3436978"/>
            <a:ext cx="6570016"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endParaRPr lang="en-US" dirty="0"/>
          </a:p>
        </p:txBody>
      </p:sp>
      <p:sp>
        <p:nvSpPr>
          <p:cNvPr id="3" name="Text Placeholder 2"/>
          <p:cNvSpPr>
            <a:spLocks noGrp="1"/>
          </p:cNvSpPr>
          <p:nvPr>
            <p:ph type="body" sz="quarter" idx="10"/>
          </p:nvPr>
        </p:nvSpPr>
        <p:spPr>
          <a:xfrm>
            <a:off x="747713" y="4350040"/>
            <a:ext cx="6477000" cy="193675"/>
          </a:xfrm>
        </p:spPr>
        <p:txBody>
          <a:bodyPr vert="horz" wrap="square" lIns="0" tIns="0" rIns="0" bIns="0" rtlCol="0" anchor="t" anchorCtr="0"/>
          <a:lstStyle>
            <a:lvl1pPr marL="0" indent="0">
              <a:spcBef>
                <a:spcPts val="0"/>
              </a:spcBef>
              <a:buFontTx/>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pic>
        <p:nvPicPr>
          <p:cNvPr id="7" name="Picture 41"/>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invGray">
          <a:xfrm>
            <a:off x="645301" y="991227"/>
            <a:ext cx="2577714" cy="2914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2021792"/>
            <a:ext cx="8325548" cy="3731308"/>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38226" y="1563684"/>
            <a:ext cx="8087171" cy="313932"/>
          </a:xfrm>
        </p:spPr>
        <p:txBody>
          <a:bodyPr anchor="t"/>
          <a:lstStyle>
            <a:lvl1pPr marL="0" indent="0">
              <a:buNone/>
              <a:defRPr sz="2100" b="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Subhead</a:t>
            </a:r>
          </a:p>
        </p:txBody>
      </p:sp>
      <p:sp>
        <p:nvSpPr>
          <p:cNvPr id="8" name="Date Placeholder 4"/>
          <p:cNvSpPr>
            <a:spLocks noGrp="1"/>
          </p:cNvSpPr>
          <p:nvPr>
            <p:ph type="dt" sz="half" idx="2"/>
          </p:nvPr>
        </p:nvSpPr>
        <p:spPr>
          <a:xfrm>
            <a:off x="5928237" y="6439660"/>
            <a:ext cx="612263" cy="16434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endParaRPr lang="en-US" dirty="0"/>
          </a:p>
        </p:txBody>
      </p:sp>
      <p:sp>
        <p:nvSpPr>
          <p:cNvPr id="9" name="Footer Placeholder 5"/>
          <p:cNvSpPr>
            <a:spLocks noGrp="1"/>
          </p:cNvSpPr>
          <p:nvPr>
            <p:ph type="ftr" sz="quarter" idx="3"/>
          </p:nvPr>
        </p:nvSpPr>
        <p:spPr>
          <a:xfrm>
            <a:off x="652961" y="64574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endParaRPr lang="en-US" dirty="0"/>
          </a:p>
        </p:txBody>
      </p:sp>
      <p:sp>
        <p:nvSpPr>
          <p:cNvPr id="10" name="Slide Number Placeholder 6"/>
          <p:cNvSpPr>
            <a:spLocks noGrp="1"/>
          </p:cNvSpPr>
          <p:nvPr>
            <p:ph type="sldNum" sz="quarter" idx="4"/>
          </p:nvPr>
        </p:nvSpPr>
        <p:spPr>
          <a:xfrm>
            <a:off x="281809" y="64408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57431603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3999"/>
            <a:ext cx="8080375" cy="575094"/>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Content Placeholder 2"/>
          <p:cNvSpPr>
            <a:spLocks noGrp="1"/>
          </p:cNvSpPr>
          <p:nvPr>
            <p:ph idx="1" hasCustomPrompt="1"/>
          </p:nvPr>
        </p:nvSpPr>
        <p:spPr>
          <a:xfrm>
            <a:off x="661464" y="1562634"/>
            <a:ext cx="3989387"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41062" y="1013951"/>
            <a:ext cx="8077645" cy="383182"/>
          </a:xfrm>
        </p:spPr>
        <p:txBody>
          <a:bodyPr vert="horz" wrap="square" lIns="91440" tIns="45720" rIns="91440" bIns="45720" rtlCol="0" anchor="t">
            <a:noAutofit/>
          </a:bodyPr>
          <a:lstStyle>
            <a:lvl1pPr>
              <a:defRPr lang="en-US" dirty="0" smtClean="0"/>
            </a:lvl1pPr>
          </a:lstStyle>
          <a:p>
            <a:pPr marL="0" lvl="0" indent="0">
              <a:buNone/>
            </a:pPr>
            <a:r>
              <a:rPr lang="en-US" dirty="0"/>
              <a:t>Subhead</a:t>
            </a:r>
          </a:p>
        </p:txBody>
      </p:sp>
      <p:sp>
        <p:nvSpPr>
          <p:cNvPr id="9" name="Content Placeholder 2"/>
          <p:cNvSpPr>
            <a:spLocks noGrp="1"/>
          </p:cNvSpPr>
          <p:nvPr>
            <p:ph idx="11" hasCustomPrompt="1"/>
          </p:nvPr>
        </p:nvSpPr>
        <p:spPr>
          <a:xfrm>
            <a:off x="4882627" y="1556703"/>
            <a:ext cx="4013199"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4"/>
          <p:cNvSpPr>
            <a:spLocks noGrp="1"/>
          </p:cNvSpPr>
          <p:nvPr>
            <p:ph type="dt" sz="half" idx="2"/>
          </p:nvPr>
        </p:nvSpPr>
        <p:spPr>
          <a:xfrm>
            <a:off x="5928237" y="6439660"/>
            <a:ext cx="612263" cy="16434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endParaRPr lang="en-US" dirty="0"/>
          </a:p>
        </p:txBody>
      </p:sp>
      <p:sp>
        <p:nvSpPr>
          <p:cNvPr id="11" name="Footer Placeholder 5"/>
          <p:cNvSpPr>
            <a:spLocks noGrp="1"/>
          </p:cNvSpPr>
          <p:nvPr>
            <p:ph type="ftr" sz="quarter" idx="3"/>
          </p:nvPr>
        </p:nvSpPr>
        <p:spPr>
          <a:xfrm>
            <a:off x="652961" y="64574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endParaRPr lang="en-US" dirty="0"/>
          </a:p>
        </p:txBody>
      </p:sp>
      <p:sp>
        <p:nvSpPr>
          <p:cNvPr id="12" name="Slide Number Placeholder 6"/>
          <p:cNvSpPr>
            <a:spLocks noGrp="1"/>
          </p:cNvSpPr>
          <p:nvPr>
            <p:ph type="sldNum" sz="quarter" idx="4"/>
          </p:nvPr>
        </p:nvSpPr>
        <p:spPr>
          <a:xfrm>
            <a:off x="281809" y="64408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4801"/>
            <a:ext cx="8080375" cy="575094"/>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Text Placeholder 2"/>
          <p:cNvSpPr>
            <a:spLocks noGrp="1"/>
          </p:cNvSpPr>
          <p:nvPr>
            <p:ph type="body" idx="10" hasCustomPrompt="1"/>
          </p:nvPr>
        </p:nvSpPr>
        <p:spPr>
          <a:xfrm>
            <a:off x="640321" y="1011992"/>
            <a:ext cx="8077645" cy="383182"/>
          </a:xfrm>
        </p:spPr>
        <p:txBody>
          <a:bodyPr vert="horz" wrap="square" lIns="91440" tIns="45720" rIns="91440" bIns="45720" rtlCol="0" anchor="t">
            <a:noAutofit/>
          </a:bodyPr>
          <a:lstStyle>
            <a:lvl1pPr marL="168275" indent="-168275">
              <a:buNone/>
              <a:defRPr lang="en-US" dirty="0" smtClean="0"/>
            </a:lvl1pPr>
          </a:lstStyle>
          <a:p>
            <a:pPr marL="0" lvl="0" indent="0"/>
            <a:r>
              <a:rPr lang="en-US" dirty="0"/>
              <a:t>Subhead</a:t>
            </a:r>
          </a:p>
        </p:txBody>
      </p:sp>
      <p:sp>
        <p:nvSpPr>
          <p:cNvPr id="7" name="Date Placeholder 4"/>
          <p:cNvSpPr>
            <a:spLocks noGrp="1"/>
          </p:cNvSpPr>
          <p:nvPr>
            <p:ph type="dt" sz="half" idx="2"/>
          </p:nvPr>
        </p:nvSpPr>
        <p:spPr>
          <a:xfrm>
            <a:off x="5928237" y="6439660"/>
            <a:ext cx="612263" cy="16434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endParaRPr lang="en-US" dirty="0"/>
          </a:p>
        </p:txBody>
      </p:sp>
      <p:sp>
        <p:nvSpPr>
          <p:cNvPr id="8" name="Footer Placeholder 5"/>
          <p:cNvSpPr>
            <a:spLocks noGrp="1"/>
          </p:cNvSpPr>
          <p:nvPr>
            <p:ph type="ftr" sz="quarter" idx="3"/>
          </p:nvPr>
        </p:nvSpPr>
        <p:spPr>
          <a:xfrm>
            <a:off x="652961" y="64574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endParaRPr lang="en-US" dirty="0"/>
          </a:p>
        </p:txBody>
      </p:sp>
      <p:sp>
        <p:nvSpPr>
          <p:cNvPr id="9" name="Slide Number Placeholder 6"/>
          <p:cNvSpPr>
            <a:spLocks noGrp="1"/>
          </p:cNvSpPr>
          <p:nvPr>
            <p:ph type="sldNum" sz="quarter" idx="4"/>
          </p:nvPr>
        </p:nvSpPr>
        <p:spPr>
          <a:xfrm>
            <a:off x="281809" y="64408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2"/>
          </p:nvPr>
        </p:nvSpPr>
        <p:spPr>
          <a:xfrm>
            <a:off x="5928237" y="6439660"/>
            <a:ext cx="612263" cy="16434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endParaRPr lang="en-US" dirty="0"/>
          </a:p>
        </p:txBody>
      </p:sp>
      <p:sp>
        <p:nvSpPr>
          <p:cNvPr id="6" name="Footer Placeholder 5"/>
          <p:cNvSpPr>
            <a:spLocks noGrp="1"/>
          </p:cNvSpPr>
          <p:nvPr>
            <p:ph type="ftr" sz="quarter" idx="3"/>
          </p:nvPr>
        </p:nvSpPr>
        <p:spPr>
          <a:xfrm>
            <a:off x="652961" y="64574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endParaRPr lang="en-US" dirty="0"/>
          </a:p>
        </p:txBody>
      </p:sp>
      <p:sp>
        <p:nvSpPr>
          <p:cNvPr id="7" name="Slide Number Placeholder 6"/>
          <p:cNvSpPr>
            <a:spLocks noGrp="1"/>
          </p:cNvSpPr>
          <p:nvPr>
            <p:ph type="sldNum" sz="quarter" idx="4"/>
          </p:nvPr>
        </p:nvSpPr>
        <p:spPr>
          <a:xfrm>
            <a:off x="281809" y="64408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0" y="-1"/>
            <a:ext cx="9144000" cy="58166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4"/>
          <p:cNvSpPr>
            <a:spLocks noGrp="1"/>
          </p:cNvSpPr>
          <p:nvPr>
            <p:ph type="dt" sz="half" idx="2"/>
          </p:nvPr>
        </p:nvSpPr>
        <p:spPr>
          <a:xfrm>
            <a:off x="5928237" y="6439660"/>
            <a:ext cx="612263" cy="16434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endParaRPr lang="en-US" dirty="0"/>
          </a:p>
        </p:txBody>
      </p:sp>
      <p:sp>
        <p:nvSpPr>
          <p:cNvPr id="8" name="Footer Placeholder 5"/>
          <p:cNvSpPr>
            <a:spLocks noGrp="1"/>
          </p:cNvSpPr>
          <p:nvPr>
            <p:ph type="ftr" sz="quarter" idx="3"/>
          </p:nvPr>
        </p:nvSpPr>
        <p:spPr>
          <a:xfrm>
            <a:off x="652961" y="64574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endParaRPr lang="en-US" dirty="0"/>
          </a:p>
        </p:txBody>
      </p:sp>
      <p:sp>
        <p:nvSpPr>
          <p:cNvPr id="9" name="Slide Number Placeholder 6"/>
          <p:cNvSpPr>
            <a:spLocks noGrp="1"/>
          </p:cNvSpPr>
          <p:nvPr>
            <p:ph type="sldNum" sz="quarter" idx="4"/>
          </p:nvPr>
        </p:nvSpPr>
        <p:spPr>
          <a:xfrm>
            <a:off x="281809" y="64408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80199435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losing with Single Imag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07318694"/>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Closing with Logo">
    <p:bg>
      <p:bgPr>
        <a:solidFill>
          <a:schemeClr val="tx2"/>
        </a:solidFill>
        <a:effectLst/>
      </p:bgPr>
    </p:bg>
    <p:spTree>
      <p:nvGrpSpPr>
        <p:cNvPr id="1" name=""/>
        <p:cNvGrpSpPr/>
        <p:nvPr/>
      </p:nvGrpSpPr>
      <p:grpSpPr>
        <a:xfrm>
          <a:off x="0" y="0"/>
          <a:ext cx="0" cy="0"/>
          <a:chOff x="0" y="0"/>
          <a:chExt cx="0" cy="0"/>
        </a:xfrm>
      </p:grpSpPr>
      <p:pic>
        <p:nvPicPr>
          <p:cNvPr id="3" name="Picture 2" descr="UCSF_MedCtr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49835" y="3077634"/>
            <a:ext cx="3444330" cy="389466"/>
          </a:xfrm>
          <a:prstGeom prst="rect">
            <a:avLst/>
          </a:prstGeom>
        </p:spPr>
      </p:pic>
    </p:spTree>
    <p:extLst>
      <p:ext uri="{BB962C8B-B14F-4D97-AF65-F5344CB8AC3E}">
        <p14:creationId xmlns:p14="http://schemas.microsoft.com/office/powerpoint/2010/main" val="297982737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99456552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39CA34A-562C-43C6-B027-2AD436ADFE3D}" type="datetimeFigureOut">
              <a:rPr lang="en-US"/>
              <a:pPr>
                <a:defRPr/>
              </a:pPr>
              <a:t>8/24/22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913075-E9EA-401F-9A2D-98143FCE4EB5}" type="slidenum">
              <a:rPr lang="en-US"/>
              <a:pPr>
                <a:defRPr/>
              </a:pPr>
              <a:t>‹#›</a:t>
            </a:fld>
            <a:endParaRPr lang="en-US"/>
          </a:p>
        </p:txBody>
      </p:sp>
    </p:spTree>
    <p:extLst>
      <p:ext uri="{BB962C8B-B14F-4D97-AF65-F5344CB8AC3E}">
        <p14:creationId xmlns:p14="http://schemas.microsoft.com/office/powerpoint/2010/main" val="10733366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35" name="Title 34"/>
          <p:cNvSpPr>
            <a:spLocks noGrp="1"/>
          </p:cNvSpPr>
          <p:nvPr>
            <p:ph type="title" hasCustomPrompt="1"/>
          </p:nvPr>
        </p:nvSpPr>
        <p:spPr>
          <a:xfrm>
            <a:off x="648605" y="2883538"/>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3436978"/>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6045890"/>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endParaRPr lang="en-US" dirty="0"/>
          </a:p>
        </p:txBody>
      </p:sp>
      <p:sp>
        <p:nvSpPr>
          <p:cNvPr id="3" name="Text Placeholder 2"/>
          <p:cNvSpPr>
            <a:spLocks noGrp="1"/>
          </p:cNvSpPr>
          <p:nvPr>
            <p:ph type="body" sz="quarter" idx="10"/>
          </p:nvPr>
        </p:nvSpPr>
        <p:spPr>
          <a:xfrm>
            <a:off x="747714" y="4349650"/>
            <a:ext cx="6477000" cy="489939"/>
          </a:xfrm>
        </p:spPr>
        <p:txBody>
          <a:bodyPr vert="horz" wrap="square" lIns="0" tIns="0" rIns="0" bIns="0" rtlCol="0" anchor="t" anchorCtr="0"/>
          <a:lstStyle>
            <a:lvl1pPr marL="0" indent="0">
              <a:spcBef>
                <a:spcPts val="0"/>
              </a:spcBef>
              <a:buNone/>
              <a:defRPr lang="en-US" sz="1800" i="0" smtClean="0">
                <a:cs typeface="Arial" pitchFamily="34" charset="0"/>
              </a:defRPr>
            </a:lvl1pPr>
            <a:lvl2pPr>
              <a:defRPr lang="en-US" sz="1800" smtClean="0">
                <a:solidFill>
                  <a:schemeClr val="tx1"/>
                </a:solidFill>
                <a:latin typeface="+mn-lt"/>
              </a:defRPr>
            </a:lvl2pPr>
            <a:lvl3pPr>
              <a:defRPr lang="en-US" sz="1800" smtClean="0">
                <a:solidFill>
                  <a:schemeClr val="tx1"/>
                </a:solidFill>
                <a:latin typeface="+mn-lt"/>
              </a:defRPr>
            </a:lvl3pPr>
            <a:lvl4pPr>
              <a:defRPr lang="en-US" sz="1800" smtClean="0">
                <a:solidFill>
                  <a:schemeClr val="tx1"/>
                </a:solidFill>
                <a:latin typeface="+mn-lt"/>
              </a:defRPr>
            </a:lvl4pPr>
            <a:lvl5pPr>
              <a:defRPr lang="en-US" sz="1800">
                <a:solidFill>
                  <a:schemeClr val="tx1"/>
                </a:solidFill>
                <a:latin typeface="+mn-lt"/>
              </a:defRPr>
            </a:lvl5pPr>
          </a:lstStyle>
          <a:p>
            <a:pPr marL="0" lvl="0"/>
            <a:r>
              <a:rPr lang="en-US" dirty="0"/>
              <a:t>Click to edit Master text styles</a:t>
            </a:r>
          </a:p>
        </p:txBody>
      </p:sp>
      <p:pic>
        <p:nvPicPr>
          <p:cNvPr id="8" name="Picture 41"/>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invGray">
          <a:xfrm>
            <a:off x="645301" y="991227"/>
            <a:ext cx="2577714" cy="2914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140796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1">
    <p:bg bwMode="ltGray">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6" y="2999514"/>
            <a:ext cx="655048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endParaRPr lang="en-US" dirty="0"/>
          </a:p>
        </p:txBody>
      </p:sp>
      <p:sp>
        <p:nvSpPr>
          <p:cNvPr id="3" name="Text Placeholder 2"/>
          <p:cNvSpPr>
            <a:spLocks noGrp="1"/>
          </p:cNvSpPr>
          <p:nvPr>
            <p:ph type="body" sz="quarter" idx="10"/>
          </p:nvPr>
        </p:nvSpPr>
        <p:spPr>
          <a:xfrm>
            <a:off x="746125" y="4045554"/>
            <a:ext cx="6478588"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pic>
        <p:nvPicPr>
          <p:cNvPr id="11" name="Picture 41"/>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invGray">
          <a:xfrm>
            <a:off x="645301" y="991227"/>
            <a:ext cx="2577714" cy="2914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3848900"/>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1">
    <p:bg>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6" y="2999514"/>
            <a:ext cx="6550481"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endParaRPr lang="en-US" dirty="0"/>
          </a:p>
        </p:txBody>
      </p:sp>
      <p:sp>
        <p:nvSpPr>
          <p:cNvPr id="3" name="Text Placeholder 2"/>
          <p:cNvSpPr>
            <a:spLocks noGrp="1"/>
          </p:cNvSpPr>
          <p:nvPr>
            <p:ph type="body" sz="quarter" idx="10"/>
          </p:nvPr>
        </p:nvSpPr>
        <p:spPr>
          <a:xfrm>
            <a:off x="746125" y="4045554"/>
            <a:ext cx="6478588" cy="365125"/>
          </a:xfr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pic>
        <p:nvPicPr>
          <p:cNvPr id="11" name="Picture 41"/>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invGray">
          <a:xfrm>
            <a:off x="642516" y="998092"/>
            <a:ext cx="2456284" cy="27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092215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2">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endParaRPr lang="en-US" dirty="0"/>
          </a:p>
        </p:txBody>
      </p:sp>
      <p:sp>
        <p:nvSpPr>
          <p:cNvPr id="4" name="Text Placeholder 3"/>
          <p:cNvSpPr>
            <a:spLocks noGrp="1"/>
          </p:cNvSpPr>
          <p:nvPr>
            <p:ph type="body" sz="quarter" idx="10"/>
          </p:nvPr>
        </p:nvSpPr>
        <p:spPr>
          <a:xfrm>
            <a:off x="745587" y="4046758"/>
            <a:ext cx="6451600" cy="32575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3" name="Picture 41"/>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invGray">
          <a:xfrm>
            <a:off x="642516" y="998092"/>
            <a:ext cx="2456284" cy="27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3207502"/>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3">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endParaRPr lang="en-US" dirty="0"/>
          </a:p>
        </p:txBody>
      </p:sp>
      <p:sp>
        <p:nvSpPr>
          <p:cNvPr id="4" name="Text Placeholder 3"/>
          <p:cNvSpPr>
            <a:spLocks noGrp="1"/>
          </p:cNvSpPr>
          <p:nvPr>
            <p:ph type="body" sz="quarter" idx="10"/>
          </p:nvPr>
        </p:nvSpPr>
        <p:spPr>
          <a:xfrm>
            <a:off x="744762" y="4045137"/>
            <a:ext cx="6478043" cy="34147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187" indent="0">
              <a:buNone/>
              <a:defRPr lang="en-US" sz="1800" smtClean="0">
                <a:latin typeface="+mn-lt"/>
              </a:defRPr>
            </a:lvl2pPr>
            <a:lvl3pPr marL="687387" indent="0">
              <a:buNone/>
              <a:defRPr lang="en-US" sz="1800" smtClean="0">
                <a:latin typeface="+mn-lt"/>
              </a:defRPr>
            </a:lvl3pPr>
            <a:lvl4pPr marL="1143000" indent="0">
              <a:buNone/>
              <a:defRPr lang="en-US" sz="1800" smtClean="0">
                <a:latin typeface="+mn-lt"/>
              </a:defRPr>
            </a:lvl4pPr>
            <a:lvl5pPr marL="1601787" indent="0">
              <a:buNone/>
              <a:defRPr lang="en-US" sz="1800">
                <a:latin typeface="+mn-lt"/>
              </a:defRPr>
            </a:lvl5pPr>
          </a:lstStyle>
          <a:p>
            <a:pPr marL="0" lvl="0"/>
            <a:r>
              <a:rPr lang="en-US" dirty="0"/>
              <a:t>Click to edit Master text styles</a:t>
            </a:r>
          </a:p>
        </p:txBody>
      </p:sp>
      <p:pic>
        <p:nvPicPr>
          <p:cNvPr id="12" name="Picture 41"/>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invGray">
          <a:xfrm>
            <a:off x="642516" y="998092"/>
            <a:ext cx="2456284" cy="27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2214779"/>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4">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ltGray">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endParaRPr lang="en-US" dirty="0"/>
          </a:p>
        </p:txBody>
      </p:sp>
      <p:sp>
        <p:nvSpPr>
          <p:cNvPr id="4" name="Text Placeholder 3"/>
          <p:cNvSpPr>
            <a:spLocks noGrp="1"/>
          </p:cNvSpPr>
          <p:nvPr>
            <p:ph type="body" sz="quarter" idx="10"/>
          </p:nvPr>
        </p:nvSpPr>
        <p:spPr>
          <a:xfrm>
            <a:off x="746125" y="4044820"/>
            <a:ext cx="6478588" cy="406400"/>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3" name="Picture 41"/>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invGray">
          <a:xfrm>
            <a:off x="642516" y="998092"/>
            <a:ext cx="2456284" cy="27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713967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5">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ltGray">
          <a:xfrm>
            <a:off x="0" y="0"/>
            <a:ext cx="9144000" cy="6858000"/>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ltGray">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0" name="Rectangle 9"/>
          <p:cNvSpPr/>
          <p:nvPr userDrawn="1"/>
        </p:nvSpPr>
        <p:spPr bwMode="ltGray">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endParaRPr lang="en-US" dirty="0"/>
          </a:p>
        </p:txBody>
      </p:sp>
      <p:sp>
        <p:nvSpPr>
          <p:cNvPr id="4" name="Text Placeholder 3"/>
          <p:cNvSpPr>
            <a:spLocks noGrp="1"/>
          </p:cNvSpPr>
          <p:nvPr>
            <p:ph type="body" sz="quarter" idx="10"/>
          </p:nvPr>
        </p:nvSpPr>
        <p:spPr>
          <a:xfrm>
            <a:off x="744351" y="4046607"/>
            <a:ext cx="6472238" cy="434178"/>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3" name="Picture 41"/>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invGray">
          <a:xfrm>
            <a:off x="642516" y="998092"/>
            <a:ext cx="2456284" cy="2777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1492400"/>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pic>
        <p:nvPicPr>
          <p:cNvPr id="15" name="Picture 14"/>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bwMode="ltGray">
          <a:xfrm>
            <a:off x="0" y="1"/>
            <a:ext cx="9144000" cy="6858000"/>
          </a:xfrm>
          <a:prstGeom prst="rect">
            <a:avLst/>
          </a:prstGeom>
        </p:spPr>
      </p:pic>
      <p:sp>
        <p:nvSpPr>
          <p:cNvPr id="6" name="Rectangle 5"/>
          <p:cNvSpPr/>
          <p:nvPr userDrawn="1"/>
        </p:nvSpPr>
        <p:spPr bwMode="invGray">
          <a:xfrm>
            <a:off x="0" y="-1"/>
            <a:ext cx="9144000" cy="6858001"/>
          </a:xfrm>
          <a:prstGeom prst="rect">
            <a:avLst/>
          </a:prstGeom>
          <a:solidFill>
            <a:srgbClr val="000000">
              <a:alpha val="40000"/>
            </a:srgbClr>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2" name="Title 1"/>
          <p:cNvSpPr>
            <a:spLocks noGrp="1"/>
          </p:cNvSpPr>
          <p:nvPr>
            <p:ph type="title" hasCustomPrompt="1"/>
          </p:nvPr>
        </p:nvSpPr>
        <p:spPr>
          <a:xfrm>
            <a:off x="346334" y="2249896"/>
            <a:ext cx="8089901" cy="1421928"/>
          </a:xfrm>
        </p:spPr>
        <p:txBody>
          <a:bodyPr vert="horz" wrap="square" lIns="91440" tIns="45720" rIns="91440" bIns="45720" rtlCol="0" anchor="b" anchorCtr="0">
            <a:spAutoFit/>
          </a:bodyPr>
          <a:lstStyle>
            <a:lvl1pPr marL="280988" indent="-280988">
              <a:lnSpc>
                <a:spcPct val="90000"/>
              </a:lnSpc>
              <a:defRPr lang="en-US" sz="4800" spc="-20" baseline="0" dirty="0">
                <a:solidFill>
                  <a:schemeClr val="bg2"/>
                </a:solidFill>
              </a:defRPr>
            </a:lvl1pPr>
          </a:lstStyle>
          <a:p>
            <a:pPr lvl="0"/>
            <a:r>
              <a:rPr lang="en-US" dirty="0"/>
              <a:t>“Lorem ipsum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a:t>
            </a:r>
          </a:p>
        </p:txBody>
      </p:sp>
      <p:sp>
        <p:nvSpPr>
          <p:cNvPr id="3" name="Content Placeholder 2"/>
          <p:cNvSpPr>
            <a:spLocks noGrp="1"/>
          </p:cNvSpPr>
          <p:nvPr>
            <p:ph idx="1" hasCustomPrompt="1"/>
          </p:nvPr>
        </p:nvSpPr>
        <p:spPr>
          <a:xfrm>
            <a:off x="645331" y="4083341"/>
            <a:ext cx="8325548" cy="721900"/>
          </a:xfrm>
        </p:spPr>
        <p:txBody>
          <a:bodyPr vert="horz" wrap="square" lIns="91440" tIns="45720" rIns="91440" bIns="45720" rtlCol="0">
            <a:noAutofit/>
          </a:bodyPr>
          <a:lstStyle>
            <a:lvl1pPr marL="0" indent="0">
              <a:spcBef>
                <a:spcPts val="300"/>
              </a:spcBef>
              <a:buNone/>
              <a:defRPr lang="en-US" sz="1600" baseline="0" dirty="0" smtClean="0">
                <a:solidFill>
                  <a:schemeClr val="bg2"/>
                </a:solidFill>
              </a:defRPr>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a:t>Author’s Name Here</a:t>
            </a:r>
          </a:p>
          <a:p>
            <a:pPr lvl="0"/>
            <a:r>
              <a:rPr lang="en-US" dirty="0"/>
              <a:t>Position Title Here</a:t>
            </a:r>
          </a:p>
        </p:txBody>
      </p:sp>
      <p:cxnSp>
        <p:nvCxnSpPr>
          <p:cNvPr id="11" name="Straight Connector 10"/>
          <p:cNvCxnSpPr/>
          <p:nvPr userDrawn="1"/>
        </p:nvCxnSpPr>
        <p:spPr>
          <a:xfrm>
            <a:off x="277813" y="6180349"/>
            <a:ext cx="8595360" cy="0"/>
          </a:xfrm>
          <a:prstGeom prst="line">
            <a:avLst/>
          </a:prstGeom>
          <a:noFill/>
          <a:ln w="3175" cap="flat">
            <a:solidFill>
              <a:srgbClr val="FFFFFF"/>
            </a:solidFill>
            <a:prstDash val="solid"/>
            <a:miter lim="800000"/>
            <a:headEnd/>
            <a:tailEnd/>
          </a:ln>
          <a:extLst>
            <a:ext uri="{909E8E84-426E-40dd-AFC4-6F175D3DCCD1}">
              <a14:hiddenFill xmlns:a14="http://schemas.microsoft.com/office/drawing/2010/main" xmlns="">
                <a:noFill/>
              </a14:hiddenFill>
            </a:ext>
          </a:extLst>
        </p:spPr>
      </p:cxnSp>
      <p:sp>
        <p:nvSpPr>
          <p:cNvPr id="13" name="Date Placeholder 4"/>
          <p:cNvSpPr>
            <a:spLocks noGrp="1"/>
          </p:cNvSpPr>
          <p:nvPr>
            <p:ph type="dt" sz="half" idx="2"/>
          </p:nvPr>
        </p:nvSpPr>
        <p:spPr>
          <a:xfrm>
            <a:off x="5928237" y="6439660"/>
            <a:ext cx="612263" cy="164340"/>
          </a:xfrm>
          <a:prstGeom prst="rect">
            <a:avLst/>
          </a:prstGeom>
        </p:spPr>
        <p:txBody>
          <a:bodyPr vert="horz" wrap="square" lIns="0" tIns="0" rIns="0" bIns="0" rtlCol="0" anchor="b" anchorCtr="0"/>
          <a:lstStyle>
            <a:lvl1pPr algn="l">
              <a:defRPr sz="900" i="0">
                <a:solidFill>
                  <a:srgbClr val="FFFFFF"/>
                </a:solidFill>
                <a:latin typeface="Arial" pitchFamily="34" charset="0"/>
                <a:cs typeface="Arial" pitchFamily="34" charset="0"/>
              </a:defRPr>
            </a:lvl1pPr>
          </a:lstStyle>
          <a:p>
            <a:endParaRPr lang="en-US" dirty="0"/>
          </a:p>
        </p:txBody>
      </p:sp>
      <p:sp>
        <p:nvSpPr>
          <p:cNvPr id="16" name="Footer Placeholder 5"/>
          <p:cNvSpPr>
            <a:spLocks noGrp="1"/>
          </p:cNvSpPr>
          <p:nvPr>
            <p:ph type="ftr" sz="quarter" idx="3"/>
          </p:nvPr>
        </p:nvSpPr>
        <p:spPr>
          <a:xfrm>
            <a:off x="652961" y="6457428"/>
            <a:ext cx="4310907" cy="137980"/>
          </a:xfrm>
          <a:prstGeom prst="rect">
            <a:avLst/>
          </a:prstGeom>
        </p:spPr>
        <p:txBody>
          <a:bodyPr vert="horz" wrap="square" lIns="0" tIns="0" rIns="0" bIns="0" rtlCol="0" anchor="b" anchorCtr="0"/>
          <a:lstStyle>
            <a:lvl1pPr algn="l">
              <a:defRPr sz="900" i="0">
                <a:solidFill>
                  <a:srgbClr val="FFFFFF"/>
                </a:solidFill>
                <a:latin typeface="Arial" pitchFamily="34" charset="0"/>
                <a:cs typeface="Arial" pitchFamily="34" charset="0"/>
              </a:defRPr>
            </a:lvl1pPr>
          </a:lstStyle>
          <a:p>
            <a:endParaRPr lang="en-US" dirty="0"/>
          </a:p>
        </p:txBody>
      </p:sp>
      <p:sp>
        <p:nvSpPr>
          <p:cNvPr id="17" name="Slide Number Placeholder 6"/>
          <p:cNvSpPr>
            <a:spLocks noGrp="1"/>
          </p:cNvSpPr>
          <p:nvPr>
            <p:ph type="sldNum" sz="quarter" idx="4"/>
          </p:nvPr>
        </p:nvSpPr>
        <p:spPr>
          <a:xfrm>
            <a:off x="281809" y="6440803"/>
            <a:ext cx="246061" cy="155233"/>
          </a:xfrm>
          <a:prstGeom prst="rect">
            <a:avLst/>
          </a:prstGeom>
        </p:spPr>
        <p:txBody>
          <a:bodyPr vert="horz" wrap="square" lIns="0" tIns="0" rIns="0" bIns="0" rtlCol="0" anchor="b" anchorCtr="0"/>
          <a:lstStyle>
            <a:lvl1pPr algn="l">
              <a:defRPr sz="900" i="0">
                <a:solidFill>
                  <a:srgbClr val="FFFFFF"/>
                </a:solidFill>
                <a:latin typeface="Arial" pitchFamily="34" charset="0"/>
                <a:cs typeface="Arial" pitchFamily="34" charset="0"/>
              </a:defRPr>
            </a:lvl1pPr>
          </a:lstStyle>
          <a:p>
            <a:fld id="{7BCC8D0D-EAEC-449D-9161-023DFF90F2E2}" type="slidenum">
              <a:rPr lang="en-US" smtClean="0"/>
              <a:pPr/>
              <a:t>‹#›</a:t>
            </a:fld>
            <a:endParaRPr lang="en-US" dirty="0"/>
          </a:p>
        </p:txBody>
      </p:sp>
      <p:pic>
        <p:nvPicPr>
          <p:cNvPr id="18" name="Picture 1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89341" y="6406440"/>
            <a:ext cx="1971802" cy="222960"/>
          </a:xfrm>
          <a:prstGeom prst="rect">
            <a:avLst/>
          </a:prstGeom>
        </p:spPr>
      </p:pic>
    </p:spTree>
    <p:extLst>
      <p:ext uri="{BB962C8B-B14F-4D97-AF65-F5344CB8AC3E}">
        <p14:creationId xmlns:p14="http://schemas.microsoft.com/office/powerpoint/2010/main" val="406166169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Quote on Bl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334" y="543207"/>
            <a:ext cx="8089901" cy="4081117"/>
          </a:xfrm>
        </p:spPr>
        <p:txBody>
          <a:bodyPr vert="horz" wrap="square" lIns="91440" tIns="45720" rIns="91440" bIns="45720" rtlCol="0" anchor="b" anchorCtr="0">
            <a:spAutoFit/>
          </a:bodyPr>
          <a:lstStyle>
            <a:lvl1pPr marL="280988" indent="-280988">
              <a:lnSpc>
                <a:spcPct val="90000"/>
              </a:lnSpc>
              <a:defRPr lang="en-US" sz="4800" spc="-20" baseline="0" dirty="0"/>
            </a:lvl1pPr>
          </a:lstStyle>
          <a:p>
            <a:pPr lvl="0"/>
            <a:r>
              <a:rPr lang="en-US" dirty="0"/>
              <a:t>“</a:t>
            </a:r>
            <a:r>
              <a:rPr lang="en-US" dirty="0" err="1"/>
              <a:t>Lorem</a:t>
            </a:r>
            <a:r>
              <a:rPr lang="en-US" dirty="0"/>
              <a:t> </a:t>
            </a:r>
            <a:r>
              <a:rPr lang="en-US" dirty="0" err="1"/>
              <a:t>ipsum</a:t>
            </a:r>
            <a:r>
              <a:rPr lang="en-US" dirty="0"/>
              <a:t>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 </a:t>
            </a:r>
            <a:r>
              <a:rPr lang="en-US" dirty="0" err="1"/>
              <a:t>sedo</a:t>
            </a:r>
            <a:r>
              <a:rPr lang="en-US" dirty="0"/>
              <a:t>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labotre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et </a:t>
            </a:r>
            <a:r>
              <a:rPr lang="en-US" dirty="0" err="1"/>
              <a:t>venium</a:t>
            </a:r>
            <a:r>
              <a:rPr lang="en-US" dirty="0"/>
              <a:t>, </a:t>
            </a:r>
            <a:r>
              <a:rPr lang="en-US" dirty="0" err="1"/>
              <a:t>quis</a:t>
            </a:r>
            <a:r>
              <a:rPr lang="en-US" dirty="0"/>
              <a:t> </a:t>
            </a:r>
            <a:r>
              <a:rPr lang="en-US" dirty="0" err="1"/>
              <a:t>nostrud</a:t>
            </a:r>
            <a:r>
              <a:rPr lang="en-US" dirty="0"/>
              <a:t> </a:t>
            </a:r>
            <a:r>
              <a:rPr lang="en-US" dirty="0" err="1"/>
              <a:t>elit</a:t>
            </a:r>
            <a:r>
              <a:rPr lang="en-US" dirty="0"/>
              <a:t>.”</a:t>
            </a:r>
          </a:p>
        </p:txBody>
      </p:sp>
      <p:sp>
        <p:nvSpPr>
          <p:cNvPr id="3" name="Content Placeholder 2"/>
          <p:cNvSpPr>
            <a:spLocks noGrp="1"/>
          </p:cNvSpPr>
          <p:nvPr>
            <p:ph idx="1" hasCustomPrompt="1"/>
          </p:nvPr>
        </p:nvSpPr>
        <p:spPr>
          <a:xfrm>
            <a:off x="645331" y="4921541"/>
            <a:ext cx="8325548" cy="721900"/>
          </a:xfrm>
        </p:spPr>
        <p:txBody>
          <a:bodyPr vert="horz" wrap="square" lIns="91440" tIns="45720" rIns="91440" bIns="45720" rtlCol="0">
            <a:noAutofit/>
          </a:bodyPr>
          <a:lstStyle>
            <a:lvl1pPr marL="0" indent="0">
              <a:spcBef>
                <a:spcPts val="300"/>
              </a:spcBef>
              <a:buNone/>
              <a:defRPr lang="en-US" sz="1600" baseline="0" dirty="0" smtClean="0"/>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a:t>Author’s Name Here</a:t>
            </a:r>
          </a:p>
          <a:p>
            <a:pPr lvl="0"/>
            <a:r>
              <a:rPr lang="en-US" dirty="0"/>
              <a:t>Position Title Here</a:t>
            </a:r>
          </a:p>
        </p:txBody>
      </p:sp>
      <p:sp>
        <p:nvSpPr>
          <p:cNvPr id="8" name="Date Placeholder 4"/>
          <p:cNvSpPr>
            <a:spLocks noGrp="1"/>
          </p:cNvSpPr>
          <p:nvPr>
            <p:ph type="dt" sz="half" idx="2"/>
          </p:nvPr>
        </p:nvSpPr>
        <p:spPr>
          <a:xfrm>
            <a:off x="5928237" y="6439660"/>
            <a:ext cx="612263" cy="164340"/>
          </a:xfrm>
          <a:prstGeom prst="rect">
            <a:avLst/>
          </a:prstGeom>
        </p:spPr>
        <p:txBody>
          <a:bodyPr vert="horz" wrap="square" lIns="0" tIns="0" rIns="0" bIns="0" rtlCol="0" anchor="b" anchorCtr="0"/>
          <a:lstStyle>
            <a:lvl1pPr algn="l">
              <a:defRPr sz="900" i="0">
                <a:solidFill>
                  <a:srgbClr val="FFFFFF"/>
                </a:solidFill>
                <a:latin typeface="Arial" pitchFamily="34" charset="0"/>
                <a:cs typeface="Arial" pitchFamily="34" charset="0"/>
              </a:defRPr>
            </a:lvl1pPr>
          </a:lstStyle>
          <a:p>
            <a:endParaRPr lang="en-US" dirty="0"/>
          </a:p>
        </p:txBody>
      </p:sp>
      <p:sp>
        <p:nvSpPr>
          <p:cNvPr id="9" name="Footer Placeholder 5"/>
          <p:cNvSpPr>
            <a:spLocks noGrp="1"/>
          </p:cNvSpPr>
          <p:nvPr>
            <p:ph type="ftr" sz="quarter" idx="3"/>
          </p:nvPr>
        </p:nvSpPr>
        <p:spPr>
          <a:xfrm>
            <a:off x="652961" y="6457428"/>
            <a:ext cx="4310907" cy="137980"/>
          </a:xfrm>
          <a:prstGeom prst="rect">
            <a:avLst/>
          </a:prstGeom>
        </p:spPr>
        <p:txBody>
          <a:bodyPr vert="horz" wrap="square" lIns="0" tIns="0" rIns="0" bIns="0" rtlCol="0" anchor="b" anchorCtr="0"/>
          <a:lstStyle>
            <a:lvl1pPr algn="l">
              <a:defRPr sz="900" i="0">
                <a:solidFill>
                  <a:srgbClr val="FFFFFF"/>
                </a:solidFill>
                <a:latin typeface="Arial" pitchFamily="34" charset="0"/>
                <a:cs typeface="Arial" pitchFamily="34" charset="0"/>
              </a:defRPr>
            </a:lvl1pPr>
          </a:lstStyle>
          <a:p>
            <a:endParaRPr lang="en-US" dirty="0"/>
          </a:p>
        </p:txBody>
      </p:sp>
      <p:sp>
        <p:nvSpPr>
          <p:cNvPr id="10" name="Slide Number Placeholder 6"/>
          <p:cNvSpPr>
            <a:spLocks noGrp="1"/>
          </p:cNvSpPr>
          <p:nvPr>
            <p:ph type="sldNum" sz="quarter" idx="4"/>
          </p:nvPr>
        </p:nvSpPr>
        <p:spPr>
          <a:xfrm>
            <a:off x="281809" y="6440803"/>
            <a:ext cx="246061" cy="155233"/>
          </a:xfrm>
          <a:prstGeom prst="rect">
            <a:avLst/>
          </a:prstGeom>
        </p:spPr>
        <p:txBody>
          <a:bodyPr vert="horz" wrap="square" lIns="0" tIns="0" rIns="0" bIns="0" rtlCol="0" anchor="b" anchorCtr="0"/>
          <a:lstStyle>
            <a:lvl1pPr algn="l">
              <a:defRPr sz="900" i="0">
                <a:solidFill>
                  <a:srgbClr val="FFFFFF"/>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50827562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156375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2"/>
          </p:nvPr>
        </p:nvSpPr>
        <p:spPr>
          <a:xfrm>
            <a:off x="5928237" y="6439660"/>
            <a:ext cx="612263" cy="164340"/>
          </a:xfrm>
          <a:prstGeom prst="rect">
            <a:avLst/>
          </a:prstGeom>
        </p:spPr>
        <p:txBody>
          <a:bodyPr vert="horz" wrap="square" lIns="0" tIns="0" rIns="0" bIns="0" rtlCol="0" anchor="b" anchorCtr="0"/>
          <a:lstStyle>
            <a:lvl1pPr algn="l">
              <a:defRPr sz="900" i="0">
                <a:solidFill>
                  <a:srgbClr val="FFFFFF"/>
                </a:solidFill>
                <a:latin typeface="Arial" pitchFamily="34" charset="0"/>
                <a:cs typeface="Arial" pitchFamily="34" charset="0"/>
              </a:defRPr>
            </a:lvl1pPr>
          </a:lstStyle>
          <a:p>
            <a:endParaRPr lang="en-US" dirty="0"/>
          </a:p>
        </p:txBody>
      </p:sp>
      <p:sp>
        <p:nvSpPr>
          <p:cNvPr id="9" name="Footer Placeholder 5"/>
          <p:cNvSpPr>
            <a:spLocks noGrp="1"/>
          </p:cNvSpPr>
          <p:nvPr>
            <p:ph type="ftr" sz="quarter" idx="3"/>
          </p:nvPr>
        </p:nvSpPr>
        <p:spPr>
          <a:xfrm>
            <a:off x="652961" y="6457428"/>
            <a:ext cx="4310907" cy="137980"/>
          </a:xfrm>
          <a:prstGeom prst="rect">
            <a:avLst/>
          </a:prstGeom>
        </p:spPr>
        <p:txBody>
          <a:bodyPr vert="horz" wrap="square" lIns="0" tIns="0" rIns="0" bIns="0" rtlCol="0" anchor="b" anchorCtr="0"/>
          <a:lstStyle>
            <a:lvl1pPr algn="l">
              <a:defRPr sz="900" i="0">
                <a:solidFill>
                  <a:srgbClr val="FFFFFF"/>
                </a:solidFill>
                <a:latin typeface="Arial" pitchFamily="34" charset="0"/>
                <a:cs typeface="Arial" pitchFamily="34" charset="0"/>
              </a:defRPr>
            </a:lvl1pPr>
          </a:lstStyle>
          <a:p>
            <a:endParaRPr lang="en-US" dirty="0"/>
          </a:p>
        </p:txBody>
      </p:sp>
      <p:sp>
        <p:nvSpPr>
          <p:cNvPr id="10" name="Slide Number Placeholder 6"/>
          <p:cNvSpPr>
            <a:spLocks noGrp="1"/>
          </p:cNvSpPr>
          <p:nvPr>
            <p:ph type="sldNum" sz="quarter" idx="4"/>
          </p:nvPr>
        </p:nvSpPr>
        <p:spPr>
          <a:xfrm>
            <a:off x="281809" y="6440803"/>
            <a:ext cx="246061" cy="155233"/>
          </a:xfrm>
          <a:prstGeom prst="rect">
            <a:avLst/>
          </a:prstGeom>
        </p:spPr>
        <p:txBody>
          <a:bodyPr vert="horz" wrap="square" lIns="0" tIns="0" rIns="0" bIns="0" rtlCol="0" anchor="b" anchorCtr="0"/>
          <a:lstStyle>
            <a:lvl1pPr algn="l">
              <a:defRPr sz="900" i="0">
                <a:solidFill>
                  <a:srgbClr val="FFFFFF"/>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87420022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202179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38226" y="1563684"/>
            <a:ext cx="8087171" cy="313932"/>
          </a:xfrm>
        </p:spPr>
        <p:txBody>
          <a:bodyPr anchor="t"/>
          <a:lstStyle>
            <a:lvl1pPr marL="0" indent="0">
              <a:buNone/>
              <a:defRPr sz="2100" b="0">
                <a:solidFill>
                  <a:schemeClr val="bg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Subhead</a:t>
            </a:r>
          </a:p>
        </p:txBody>
      </p:sp>
      <p:sp>
        <p:nvSpPr>
          <p:cNvPr id="8" name="Date Placeholder 4"/>
          <p:cNvSpPr>
            <a:spLocks noGrp="1"/>
          </p:cNvSpPr>
          <p:nvPr>
            <p:ph type="dt" sz="half" idx="2"/>
          </p:nvPr>
        </p:nvSpPr>
        <p:spPr>
          <a:xfrm>
            <a:off x="5928237" y="6439660"/>
            <a:ext cx="612263" cy="164340"/>
          </a:xfrm>
          <a:prstGeom prst="rect">
            <a:avLst/>
          </a:prstGeom>
        </p:spPr>
        <p:txBody>
          <a:bodyPr vert="horz" wrap="square" lIns="0" tIns="0" rIns="0" bIns="0" rtlCol="0" anchor="b" anchorCtr="0"/>
          <a:lstStyle>
            <a:lvl1pPr algn="l">
              <a:defRPr sz="900" i="0">
                <a:solidFill>
                  <a:srgbClr val="FFFFFF"/>
                </a:solidFill>
                <a:latin typeface="Arial" pitchFamily="34" charset="0"/>
                <a:cs typeface="Arial" pitchFamily="34" charset="0"/>
              </a:defRPr>
            </a:lvl1pPr>
          </a:lstStyle>
          <a:p>
            <a:endParaRPr lang="en-US" dirty="0"/>
          </a:p>
        </p:txBody>
      </p:sp>
      <p:sp>
        <p:nvSpPr>
          <p:cNvPr id="9" name="Footer Placeholder 5"/>
          <p:cNvSpPr>
            <a:spLocks noGrp="1"/>
          </p:cNvSpPr>
          <p:nvPr>
            <p:ph type="ftr" sz="quarter" idx="3"/>
          </p:nvPr>
        </p:nvSpPr>
        <p:spPr>
          <a:xfrm>
            <a:off x="652961" y="6457428"/>
            <a:ext cx="4310907" cy="137980"/>
          </a:xfrm>
          <a:prstGeom prst="rect">
            <a:avLst/>
          </a:prstGeom>
        </p:spPr>
        <p:txBody>
          <a:bodyPr vert="horz" wrap="square" lIns="0" tIns="0" rIns="0" bIns="0" rtlCol="0" anchor="b" anchorCtr="0"/>
          <a:lstStyle>
            <a:lvl1pPr algn="l">
              <a:defRPr sz="900" i="0">
                <a:solidFill>
                  <a:srgbClr val="FFFFFF"/>
                </a:solidFill>
                <a:latin typeface="Arial" pitchFamily="34" charset="0"/>
                <a:cs typeface="Arial" pitchFamily="34" charset="0"/>
              </a:defRPr>
            </a:lvl1pPr>
          </a:lstStyle>
          <a:p>
            <a:endParaRPr lang="en-US" dirty="0"/>
          </a:p>
        </p:txBody>
      </p:sp>
      <p:sp>
        <p:nvSpPr>
          <p:cNvPr id="10" name="Slide Number Placeholder 6"/>
          <p:cNvSpPr>
            <a:spLocks noGrp="1"/>
          </p:cNvSpPr>
          <p:nvPr>
            <p:ph type="sldNum" sz="quarter" idx="4"/>
          </p:nvPr>
        </p:nvSpPr>
        <p:spPr>
          <a:xfrm>
            <a:off x="281809" y="6440803"/>
            <a:ext cx="246061" cy="155233"/>
          </a:xfrm>
          <a:prstGeom prst="rect">
            <a:avLst/>
          </a:prstGeom>
        </p:spPr>
        <p:txBody>
          <a:bodyPr vert="horz" wrap="square" lIns="0" tIns="0" rIns="0" bIns="0" rtlCol="0" anchor="b" anchorCtr="0"/>
          <a:lstStyle>
            <a:lvl1pPr algn="l">
              <a:defRPr sz="900" i="0">
                <a:solidFill>
                  <a:srgbClr val="FFFFFF"/>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860499142"/>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Head and 2-Column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8912"/>
            <a:ext cx="8080375" cy="575094"/>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Content Placeholder 2"/>
          <p:cNvSpPr>
            <a:spLocks noGrp="1"/>
          </p:cNvSpPr>
          <p:nvPr>
            <p:ph idx="1" hasCustomPrompt="1"/>
          </p:nvPr>
        </p:nvSpPr>
        <p:spPr>
          <a:xfrm>
            <a:off x="661464" y="1562634"/>
            <a:ext cx="3989387"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641062" y="1013951"/>
            <a:ext cx="8077645" cy="383182"/>
          </a:xfrm>
        </p:spPr>
        <p:txBody>
          <a:bodyPr vert="horz" wrap="square" lIns="91440" tIns="45720" rIns="91440" bIns="45720" rtlCol="0" anchor="t">
            <a:noAutofit/>
          </a:bodyPr>
          <a:lstStyle>
            <a:lvl1pPr>
              <a:defRPr lang="en-US" dirty="0" smtClean="0"/>
            </a:lvl1pPr>
          </a:lstStyle>
          <a:p>
            <a:pPr marL="0" lvl="0" indent="0">
              <a:buNone/>
            </a:pPr>
            <a:r>
              <a:rPr lang="en-US" dirty="0"/>
              <a:t>Subhead</a:t>
            </a:r>
          </a:p>
        </p:txBody>
      </p:sp>
      <p:sp>
        <p:nvSpPr>
          <p:cNvPr id="9" name="Content Placeholder 2"/>
          <p:cNvSpPr>
            <a:spLocks noGrp="1"/>
          </p:cNvSpPr>
          <p:nvPr>
            <p:ph idx="11" hasCustomPrompt="1"/>
          </p:nvPr>
        </p:nvSpPr>
        <p:spPr>
          <a:xfrm>
            <a:off x="4882627" y="1556703"/>
            <a:ext cx="4013199" cy="3978016"/>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Date Placeholder 4"/>
          <p:cNvSpPr>
            <a:spLocks noGrp="1"/>
          </p:cNvSpPr>
          <p:nvPr>
            <p:ph type="dt" sz="half" idx="2"/>
          </p:nvPr>
        </p:nvSpPr>
        <p:spPr>
          <a:xfrm>
            <a:off x="5928237" y="6439660"/>
            <a:ext cx="612263" cy="164340"/>
          </a:xfrm>
          <a:prstGeom prst="rect">
            <a:avLst/>
          </a:prstGeom>
        </p:spPr>
        <p:txBody>
          <a:bodyPr vert="horz" wrap="square" lIns="0" tIns="0" rIns="0" bIns="0" rtlCol="0" anchor="b" anchorCtr="0"/>
          <a:lstStyle>
            <a:lvl1pPr algn="l">
              <a:defRPr sz="900" i="0">
                <a:solidFill>
                  <a:srgbClr val="FFFFFF"/>
                </a:solidFill>
                <a:latin typeface="Arial" pitchFamily="34" charset="0"/>
                <a:cs typeface="Arial" pitchFamily="34" charset="0"/>
              </a:defRPr>
            </a:lvl1pPr>
          </a:lstStyle>
          <a:p>
            <a:endParaRPr lang="en-US" dirty="0"/>
          </a:p>
        </p:txBody>
      </p:sp>
      <p:sp>
        <p:nvSpPr>
          <p:cNvPr id="11" name="Footer Placeholder 5"/>
          <p:cNvSpPr>
            <a:spLocks noGrp="1"/>
          </p:cNvSpPr>
          <p:nvPr>
            <p:ph type="ftr" sz="quarter" idx="3"/>
          </p:nvPr>
        </p:nvSpPr>
        <p:spPr>
          <a:xfrm>
            <a:off x="652961" y="6457428"/>
            <a:ext cx="4310907" cy="137980"/>
          </a:xfrm>
          <a:prstGeom prst="rect">
            <a:avLst/>
          </a:prstGeom>
        </p:spPr>
        <p:txBody>
          <a:bodyPr vert="horz" wrap="square" lIns="0" tIns="0" rIns="0" bIns="0" rtlCol="0" anchor="b" anchorCtr="0"/>
          <a:lstStyle>
            <a:lvl1pPr algn="l">
              <a:defRPr sz="900" i="0">
                <a:solidFill>
                  <a:srgbClr val="FFFFFF"/>
                </a:solidFill>
                <a:latin typeface="Arial" pitchFamily="34" charset="0"/>
                <a:cs typeface="Arial" pitchFamily="34" charset="0"/>
              </a:defRPr>
            </a:lvl1pPr>
          </a:lstStyle>
          <a:p>
            <a:endParaRPr lang="en-US" dirty="0"/>
          </a:p>
        </p:txBody>
      </p:sp>
      <p:sp>
        <p:nvSpPr>
          <p:cNvPr id="12" name="Slide Number Placeholder 6"/>
          <p:cNvSpPr>
            <a:spLocks noGrp="1"/>
          </p:cNvSpPr>
          <p:nvPr>
            <p:ph type="sldNum" sz="quarter" idx="4"/>
          </p:nvPr>
        </p:nvSpPr>
        <p:spPr>
          <a:xfrm>
            <a:off x="281809" y="6440803"/>
            <a:ext cx="246061" cy="155233"/>
          </a:xfrm>
          <a:prstGeom prst="rect">
            <a:avLst/>
          </a:prstGeom>
        </p:spPr>
        <p:txBody>
          <a:bodyPr vert="horz" wrap="square" lIns="0" tIns="0" rIns="0" bIns="0" rtlCol="0" anchor="b" anchorCtr="0"/>
          <a:lstStyle>
            <a:lvl1pPr algn="l">
              <a:defRPr sz="900" i="0">
                <a:solidFill>
                  <a:srgbClr val="FFFFFF"/>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30478496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2">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endParaRPr lang="en-US" dirty="0"/>
          </a:p>
        </p:txBody>
      </p:sp>
      <p:sp>
        <p:nvSpPr>
          <p:cNvPr id="4" name="Text Placeholder 3"/>
          <p:cNvSpPr>
            <a:spLocks noGrp="1"/>
          </p:cNvSpPr>
          <p:nvPr>
            <p:ph type="body" sz="quarter" idx="10"/>
          </p:nvPr>
        </p:nvSpPr>
        <p:spPr>
          <a:xfrm>
            <a:off x="745587" y="4046758"/>
            <a:ext cx="6451600" cy="32575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2" name="Picture 41"/>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invGray">
          <a:xfrm>
            <a:off x="645301" y="991227"/>
            <a:ext cx="2577714" cy="2914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8656751"/>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8368" y="434166"/>
            <a:ext cx="8080375" cy="575094"/>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Text Placeholder 2"/>
          <p:cNvSpPr>
            <a:spLocks noGrp="1"/>
          </p:cNvSpPr>
          <p:nvPr>
            <p:ph type="body" idx="10" hasCustomPrompt="1"/>
          </p:nvPr>
        </p:nvSpPr>
        <p:spPr>
          <a:xfrm>
            <a:off x="640321" y="1011992"/>
            <a:ext cx="8077645" cy="383182"/>
          </a:xfrm>
        </p:spPr>
        <p:txBody>
          <a:bodyPr vert="horz" wrap="square" lIns="91440" tIns="45720" rIns="91440" bIns="45720" rtlCol="0" anchor="t">
            <a:noAutofit/>
          </a:bodyPr>
          <a:lstStyle>
            <a:lvl1pPr marL="168275" indent="-168275">
              <a:buNone/>
              <a:defRPr lang="en-US" dirty="0" smtClean="0"/>
            </a:lvl1pPr>
          </a:lstStyle>
          <a:p>
            <a:pPr marL="0" lvl="0" indent="0"/>
            <a:r>
              <a:rPr lang="en-US" dirty="0"/>
              <a:t>Subhead</a:t>
            </a:r>
          </a:p>
        </p:txBody>
      </p:sp>
      <p:sp>
        <p:nvSpPr>
          <p:cNvPr id="7" name="Date Placeholder 4"/>
          <p:cNvSpPr>
            <a:spLocks noGrp="1"/>
          </p:cNvSpPr>
          <p:nvPr>
            <p:ph type="dt" sz="half" idx="2"/>
          </p:nvPr>
        </p:nvSpPr>
        <p:spPr>
          <a:xfrm>
            <a:off x="5928237" y="6439660"/>
            <a:ext cx="612263" cy="164340"/>
          </a:xfrm>
          <a:prstGeom prst="rect">
            <a:avLst/>
          </a:prstGeom>
        </p:spPr>
        <p:txBody>
          <a:bodyPr vert="horz" wrap="square" lIns="0" tIns="0" rIns="0" bIns="0" rtlCol="0" anchor="b" anchorCtr="0"/>
          <a:lstStyle>
            <a:lvl1pPr algn="l">
              <a:defRPr sz="900" i="0">
                <a:solidFill>
                  <a:srgbClr val="FFFFFF"/>
                </a:solidFill>
                <a:latin typeface="Arial" pitchFamily="34" charset="0"/>
                <a:cs typeface="Arial" pitchFamily="34" charset="0"/>
              </a:defRPr>
            </a:lvl1pPr>
          </a:lstStyle>
          <a:p>
            <a:endParaRPr lang="en-US" dirty="0"/>
          </a:p>
        </p:txBody>
      </p:sp>
      <p:sp>
        <p:nvSpPr>
          <p:cNvPr id="8" name="Footer Placeholder 5"/>
          <p:cNvSpPr>
            <a:spLocks noGrp="1"/>
          </p:cNvSpPr>
          <p:nvPr>
            <p:ph type="ftr" sz="quarter" idx="3"/>
          </p:nvPr>
        </p:nvSpPr>
        <p:spPr>
          <a:xfrm>
            <a:off x="652961" y="6457428"/>
            <a:ext cx="4310907" cy="137980"/>
          </a:xfrm>
          <a:prstGeom prst="rect">
            <a:avLst/>
          </a:prstGeom>
        </p:spPr>
        <p:txBody>
          <a:bodyPr vert="horz" wrap="square" lIns="0" tIns="0" rIns="0" bIns="0" rtlCol="0" anchor="b" anchorCtr="0"/>
          <a:lstStyle>
            <a:lvl1pPr algn="l">
              <a:defRPr sz="900" i="0">
                <a:solidFill>
                  <a:srgbClr val="FFFFFF"/>
                </a:solidFill>
                <a:latin typeface="Arial" pitchFamily="34" charset="0"/>
                <a:cs typeface="Arial" pitchFamily="34" charset="0"/>
              </a:defRPr>
            </a:lvl1pPr>
          </a:lstStyle>
          <a:p>
            <a:endParaRPr lang="en-US" dirty="0"/>
          </a:p>
        </p:txBody>
      </p:sp>
      <p:sp>
        <p:nvSpPr>
          <p:cNvPr id="9" name="Slide Number Placeholder 6"/>
          <p:cNvSpPr>
            <a:spLocks noGrp="1"/>
          </p:cNvSpPr>
          <p:nvPr>
            <p:ph type="sldNum" sz="quarter" idx="4"/>
          </p:nvPr>
        </p:nvSpPr>
        <p:spPr>
          <a:xfrm>
            <a:off x="281809" y="6440803"/>
            <a:ext cx="246061" cy="155233"/>
          </a:xfrm>
          <a:prstGeom prst="rect">
            <a:avLst/>
          </a:prstGeom>
        </p:spPr>
        <p:txBody>
          <a:bodyPr vert="horz" wrap="square" lIns="0" tIns="0" rIns="0" bIns="0" rtlCol="0" anchor="b" anchorCtr="0"/>
          <a:lstStyle>
            <a:lvl1pPr algn="l">
              <a:defRPr sz="900" i="0">
                <a:solidFill>
                  <a:srgbClr val="FFFFFF"/>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44557439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2"/>
          </p:nvPr>
        </p:nvSpPr>
        <p:spPr>
          <a:xfrm>
            <a:off x="5928237" y="6439660"/>
            <a:ext cx="612263" cy="164340"/>
          </a:xfrm>
          <a:prstGeom prst="rect">
            <a:avLst/>
          </a:prstGeom>
        </p:spPr>
        <p:txBody>
          <a:bodyPr vert="horz" wrap="square" lIns="0" tIns="0" rIns="0" bIns="0" rtlCol="0" anchor="b" anchorCtr="0"/>
          <a:lstStyle>
            <a:lvl1pPr algn="l">
              <a:defRPr sz="900" i="0">
                <a:solidFill>
                  <a:srgbClr val="FFFFFF"/>
                </a:solidFill>
                <a:latin typeface="Arial" pitchFamily="34" charset="0"/>
                <a:cs typeface="Arial" pitchFamily="34" charset="0"/>
              </a:defRPr>
            </a:lvl1pPr>
          </a:lstStyle>
          <a:p>
            <a:endParaRPr lang="en-US" dirty="0"/>
          </a:p>
        </p:txBody>
      </p:sp>
      <p:sp>
        <p:nvSpPr>
          <p:cNvPr id="6" name="Footer Placeholder 5"/>
          <p:cNvSpPr>
            <a:spLocks noGrp="1"/>
          </p:cNvSpPr>
          <p:nvPr>
            <p:ph type="ftr" sz="quarter" idx="3"/>
          </p:nvPr>
        </p:nvSpPr>
        <p:spPr>
          <a:xfrm>
            <a:off x="652961" y="6457428"/>
            <a:ext cx="4310907" cy="137980"/>
          </a:xfrm>
          <a:prstGeom prst="rect">
            <a:avLst/>
          </a:prstGeom>
        </p:spPr>
        <p:txBody>
          <a:bodyPr vert="horz" wrap="square" lIns="0" tIns="0" rIns="0" bIns="0" rtlCol="0" anchor="b" anchorCtr="0"/>
          <a:lstStyle>
            <a:lvl1pPr algn="l">
              <a:defRPr sz="900" i="0">
                <a:solidFill>
                  <a:srgbClr val="FFFFFF"/>
                </a:solidFill>
                <a:latin typeface="Arial" pitchFamily="34" charset="0"/>
                <a:cs typeface="Arial" pitchFamily="34" charset="0"/>
              </a:defRPr>
            </a:lvl1pPr>
          </a:lstStyle>
          <a:p>
            <a:endParaRPr lang="en-US" dirty="0"/>
          </a:p>
        </p:txBody>
      </p:sp>
      <p:sp>
        <p:nvSpPr>
          <p:cNvPr id="7" name="Slide Number Placeholder 6"/>
          <p:cNvSpPr>
            <a:spLocks noGrp="1"/>
          </p:cNvSpPr>
          <p:nvPr>
            <p:ph type="sldNum" sz="quarter" idx="4"/>
          </p:nvPr>
        </p:nvSpPr>
        <p:spPr>
          <a:xfrm>
            <a:off x="281809" y="6440803"/>
            <a:ext cx="246061" cy="155233"/>
          </a:xfrm>
          <a:prstGeom prst="rect">
            <a:avLst/>
          </a:prstGeom>
        </p:spPr>
        <p:txBody>
          <a:bodyPr vert="horz" wrap="square" lIns="0" tIns="0" rIns="0" bIns="0" rtlCol="0" anchor="b" anchorCtr="0"/>
          <a:lstStyle>
            <a:lvl1pPr algn="l">
              <a:defRPr sz="900" i="0">
                <a:solidFill>
                  <a:srgbClr val="FFFFFF"/>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4097486719"/>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Content Placeholder 6"/>
          <p:cNvSpPr>
            <a:spLocks noGrp="1"/>
          </p:cNvSpPr>
          <p:nvPr>
            <p:ph sz="quarter" idx="13"/>
          </p:nvPr>
        </p:nvSpPr>
        <p:spPr>
          <a:xfrm>
            <a:off x="0" y="-1"/>
            <a:ext cx="9144000" cy="585470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4"/>
          <p:cNvSpPr>
            <a:spLocks noGrp="1"/>
          </p:cNvSpPr>
          <p:nvPr>
            <p:ph type="dt" sz="half" idx="2"/>
          </p:nvPr>
        </p:nvSpPr>
        <p:spPr>
          <a:xfrm>
            <a:off x="5928237" y="6439660"/>
            <a:ext cx="612263" cy="164340"/>
          </a:xfrm>
          <a:prstGeom prst="rect">
            <a:avLst/>
          </a:prstGeom>
        </p:spPr>
        <p:txBody>
          <a:bodyPr vert="horz" wrap="square" lIns="0" tIns="0" rIns="0" bIns="0" rtlCol="0" anchor="b" anchorCtr="0"/>
          <a:lstStyle>
            <a:lvl1pPr algn="l">
              <a:defRPr sz="900" i="0">
                <a:solidFill>
                  <a:srgbClr val="FFFFFF"/>
                </a:solidFill>
                <a:latin typeface="Arial" pitchFamily="34" charset="0"/>
                <a:cs typeface="Arial" pitchFamily="34" charset="0"/>
              </a:defRPr>
            </a:lvl1pPr>
          </a:lstStyle>
          <a:p>
            <a:endParaRPr lang="en-US" dirty="0"/>
          </a:p>
        </p:txBody>
      </p:sp>
      <p:sp>
        <p:nvSpPr>
          <p:cNvPr id="8" name="Footer Placeholder 5"/>
          <p:cNvSpPr>
            <a:spLocks noGrp="1"/>
          </p:cNvSpPr>
          <p:nvPr>
            <p:ph type="ftr" sz="quarter" idx="3"/>
          </p:nvPr>
        </p:nvSpPr>
        <p:spPr>
          <a:xfrm>
            <a:off x="652961" y="6457428"/>
            <a:ext cx="4310907" cy="137980"/>
          </a:xfrm>
          <a:prstGeom prst="rect">
            <a:avLst/>
          </a:prstGeom>
        </p:spPr>
        <p:txBody>
          <a:bodyPr vert="horz" wrap="square" lIns="0" tIns="0" rIns="0" bIns="0" rtlCol="0" anchor="b" anchorCtr="0"/>
          <a:lstStyle>
            <a:lvl1pPr algn="l">
              <a:defRPr sz="900" i="0">
                <a:solidFill>
                  <a:srgbClr val="FFFFFF"/>
                </a:solidFill>
                <a:latin typeface="Arial" pitchFamily="34" charset="0"/>
                <a:cs typeface="Arial" pitchFamily="34" charset="0"/>
              </a:defRPr>
            </a:lvl1pPr>
          </a:lstStyle>
          <a:p>
            <a:endParaRPr lang="en-US" dirty="0"/>
          </a:p>
        </p:txBody>
      </p:sp>
      <p:sp>
        <p:nvSpPr>
          <p:cNvPr id="9" name="Slide Number Placeholder 6"/>
          <p:cNvSpPr>
            <a:spLocks noGrp="1"/>
          </p:cNvSpPr>
          <p:nvPr>
            <p:ph type="sldNum" sz="quarter" idx="4"/>
          </p:nvPr>
        </p:nvSpPr>
        <p:spPr>
          <a:xfrm>
            <a:off x="281809" y="6440803"/>
            <a:ext cx="246061" cy="155233"/>
          </a:xfrm>
          <a:prstGeom prst="rect">
            <a:avLst/>
          </a:prstGeom>
        </p:spPr>
        <p:txBody>
          <a:bodyPr vert="horz" wrap="square" lIns="0" tIns="0" rIns="0" bIns="0" rtlCol="0" anchor="b" anchorCtr="0"/>
          <a:lstStyle>
            <a:lvl1pPr algn="l">
              <a:defRPr sz="900" i="0">
                <a:solidFill>
                  <a:srgbClr val="FFFFFF"/>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60093070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losing with Single Image">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1171066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Closing with Logo">
    <p:bg>
      <p:bgPr>
        <a:solidFill>
          <a:schemeClr val="tx2"/>
        </a:solidFill>
        <a:effectLst/>
      </p:bgPr>
    </p:bg>
    <p:spTree>
      <p:nvGrpSpPr>
        <p:cNvPr id="1" name=""/>
        <p:cNvGrpSpPr/>
        <p:nvPr/>
      </p:nvGrpSpPr>
      <p:grpSpPr>
        <a:xfrm>
          <a:off x="0" y="0"/>
          <a:ext cx="0" cy="0"/>
          <a:chOff x="0" y="0"/>
          <a:chExt cx="0" cy="0"/>
        </a:xfrm>
      </p:grpSpPr>
      <p:pic>
        <p:nvPicPr>
          <p:cNvPr id="4" name="Picture 3" descr="UCSF_MedCtr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49835" y="3077634"/>
            <a:ext cx="3444330" cy="389466"/>
          </a:xfrm>
          <a:prstGeom prst="rect">
            <a:avLst/>
          </a:prstGeom>
        </p:spPr>
      </p:pic>
    </p:spTree>
    <p:extLst>
      <p:ext uri="{BB962C8B-B14F-4D97-AF65-F5344CB8AC3E}">
        <p14:creationId xmlns:p14="http://schemas.microsoft.com/office/powerpoint/2010/main" val="2849200191"/>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7E827-EEB8-7541-B68E-3EC662D9F9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7B0DAC-38BD-644A-9593-411C06B90014}"/>
              </a:ext>
            </a:extLst>
          </p:cNvPr>
          <p:cNvSpPr>
            <a:spLocks noGrp="1"/>
          </p:cNvSpPr>
          <p:nvPr>
            <p:ph type="dt" sz="half" idx="10"/>
          </p:nvPr>
        </p:nvSpPr>
        <p:spPr/>
        <p:txBody>
          <a:bodyPr/>
          <a:lstStyle/>
          <a:p>
            <a:pPr>
              <a:defRPr/>
            </a:pPr>
            <a:endParaRPr lang="en-US" dirty="0"/>
          </a:p>
        </p:txBody>
      </p:sp>
      <p:sp>
        <p:nvSpPr>
          <p:cNvPr id="4" name="Footer Placeholder 3">
            <a:extLst>
              <a:ext uri="{FF2B5EF4-FFF2-40B4-BE49-F238E27FC236}">
                <a16:creationId xmlns:a16="http://schemas.microsoft.com/office/drawing/2014/main" id="{9B3FCB86-2B37-854B-ADF4-7AAA964BB0E7}"/>
              </a:ext>
            </a:extLst>
          </p:cNvPr>
          <p:cNvSpPr>
            <a:spLocks noGrp="1"/>
          </p:cNvSpPr>
          <p:nvPr>
            <p:ph type="ftr" sz="quarter" idx="11"/>
          </p:nvPr>
        </p:nvSpPr>
        <p:spPr/>
        <p:txBody>
          <a:bodyPr/>
          <a:lstStyle/>
          <a:p>
            <a:pPr>
              <a:defRPr/>
            </a:pPr>
            <a:endParaRPr lang="en-US" dirty="0"/>
          </a:p>
        </p:txBody>
      </p:sp>
      <p:sp>
        <p:nvSpPr>
          <p:cNvPr id="5" name="Slide Number Placeholder 4">
            <a:extLst>
              <a:ext uri="{FF2B5EF4-FFF2-40B4-BE49-F238E27FC236}">
                <a16:creationId xmlns:a16="http://schemas.microsoft.com/office/drawing/2014/main" id="{9B20C997-2025-AE40-BAC1-9CEA6D28000C}"/>
              </a:ext>
            </a:extLst>
          </p:cNvPr>
          <p:cNvSpPr>
            <a:spLocks noGrp="1"/>
          </p:cNvSpPr>
          <p:nvPr>
            <p:ph type="sldNum" sz="quarter" idx="12"/>
          </p:nvPr>
        </p:nvSpPr>
        <p:spPr/>
        <p:txBody>
          <a:bodyPr/>
          <a:lstStyle/>
          <a:p>
            <a:fld id="{9C540AE0-1A39-FD4B-84B3-581D4C564FD9}" type="slidenum">
              <a:rPr lang="en-US" smtClean="0"/>
              <a:pPr/>
              <a:t>‹#›</a:t>
            </a:fld>
            <a:endParaRPr lang="en-US" dirty="0"/>
          </a:p>
        </p:txBody>
      </p:sp>
    </p:spTree>
    <p:extLst>
      <p:ext uri="{BB962C8B-B14F-4D97-AF65-F5344CB8AC3E}">
        <p14:creationId xmlns:p14="http://schemas.microsoft.com/office/powerpoint/2010/main" val="9112640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FDFFD-EEF1-A444-886C-EF275925A8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49FB6D7-FA50-754E-A991-B75CF0CEDD30}"/>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3114C5-8A6D-EC49-AAA0-A7DA837F7B2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76BC02-A925-CE4D-A28A-FA1F2820DDE9}"/>
              </a:ext>
            </a:extLst>
          </p:cNvPr>
          <p:cNvSpPr>
            <a:spLocks noGrp="1"/>
          </p:cNvSpPr>
          <p:nvPr>
            <p:ph type="dt" sz="half" idx="10"/>
          </p:nvPr>
        </p:nvSpPr>
        <p:spPr/>
        <p:txBody>
          <a:bodyPr/>
          <a:lstStyle/>
          <a:p>
            <a:fld id="{5D41C224-E26D-F944-BF22-1D46D539E4C7}" type="datetimeFigureOut">
              <a:rPr lang="en-US" smtClean="0"/>
              <a:t>8/24/22</a:t>
            </a:fld>
            <a:endParaRPr lang="en-US"/>
          </a:p>
        </p:txBody>
      </p:sp>
      <p:sp>
        <p:nvSpPr>
          <p:cNvPr id="6" name="Footer Placeholder 5">
            <a:extLst>
              <a:ext uri="{FF2B5EF4-FFF2-40B4-BE49-F238E27FC236}">
                <a16:creationId xmlns:a16="http://schemas.microsoft.com/office/drawing/2014/main" id="{39614880-4577-AB4B-8D77-0F3E8F6AF1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94412C-6579-2945-9469-888A5194ECED}"/>
              </a:ext>
            </a:extLst>
          </p:cNvPr>
          <p:cNvSpPr>
            <a:spLocks noGrp="1"/>
          </p:cNvSpPr>
          <p:nvPr>
            <p:ph type="sldNum" sz="quarter" idx="12"/>
          </p:nvPr>
        </p:nvSpPr>
        <p:spPr/>
        <p:txBody>
          <a:bodyPr/>
          <a:lstStyle/>
          <a:p>
            <a:fld id="{F1214C19-7B70-E548-A608-340680BFD9AE}" type="slidenum">
              <a:rPr lang="en-US" smtClean="0"/>
              <a:pPr/>
              <a:t>‹#›</a:t>
            </a:fld>
            <a:endParaRPr lang="en-US" dirty="0"/>
          </a:p>
        </p:txBody>
      </p:sp>
    </p:spTree>
    <p:extLst>
      <p:ext uri="{BB962C8B-B14F-4D97-AF65-F5344CB8AC3E}">
        <p14:creationId xmlns:p14="http://schemas.microsoft.com/office/powerpoint/2010/main" val="11043199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p>
            <a:pPr>
              <a:defRPr/>
            </a:pPr>
            <a:fld id="{22041873-4D4D-6E4F-9D8F-14EC54FA74B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755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3">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invGray">
          <a:xfrm>
            <a:off x="365125" y="366713"/>
            <a:ext cx="6859588" cy="5153025"/>
          </a:xfrm>
          <a:prstGeom prst="rect">
            <a:avLst/>
          </a:prstGeom>
          <a:solidFill>
            <a:schemeClr val="accent5"/>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endParaRPr lang="en-US" dirty="0"/>
          </a:p>
        </p:txBody>
      </p:sp>
      <p:sp>
        <p:nvSpPr>
          <p:cNvPr id="4" name="Text Placeholder 3"/>
          <p:cNvSpPr>
            <a:spLocks noGrp="1"/>
          </p:cNvSpPr>
          <p:nvPr>
            <p:ph type="body" sz="quarter" idx="10"/>
          </p:nvPr>
        </p:nvSpPr>
        <p:spPr>
          <a:xfrm>
            <a:off x="744762" y="4045137"/>
            <a:ext cx="6478043" cy="341475"/>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marL="230187" indent="0">
              <a:buNone/>
              <a:defRPr lang="en-US" sz="1800" smtClean="0">
                <a:latin typeface="+mn-lt"/>
              </a:defRPr>
            </a:lvl2pPr>
            <a:lvl3pPr marL="687387" indent="0">
              <a:buNone/>
              <a:defRPr lang="en-US" sz="1800" smtClean="0">
                <a:latin typeface="+mn-lt"/>
              </a:defRPr>
            </a:lvl3pPr>
            <a:lvl4pPr marL="1143000" indent="0">
              <a:buNone/>
              <a:defRPr lang="en-US" sz="1800" smtClean="0">
                <a:latin typeface="+mn-lt"/>
              </a:defRPr>
            </a:lvl4pPr>
            <a:lvl5pPr marL="1601787" indent="0">
              <a:buNone/>
              <a:defRPr lang="en-US" sz="1800">
                <a:latin typeface="+mn-lt"/>
              </a:defRPr>
            </a:lvl5pPr>
          </a:lstStyle>
          <a:p>
            <a:pPr marL="0" lvl="0"/>
            <a:r>
              <a:rPr lang="en-US" dirty="0"/>
              <a:t>Click to edit Master text styles</a:t>
            </a:r>
          </a:p>
        </p:txBody>
      </p:sp>
      <p:pic>
        <p:nvPicPr>
          <p:cNvPr id="12" name="Picture 41"/>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invGray">
          <a:xfrm>
            <a:off x="645301" y="991227"/>
            <a:ext cx="2577714" cy="2914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9383969"/>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4">
    <p:bg>
      <p:bgPr>
        <a:solidFill>
          <a:schemeClr val="tx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0" y="0"/>
            <a:ext cx="9144000" cy="6858000"/>
          </a:xfrm>
          <a:prstGeom prst="rect">
            <a:avLst/>
          </a:prstGeom>
        </p:spPr>
      </p:pic>
      <p:sp>
        <p:nvSpPr>
          <p:cNvPr id="10" name="Rectangle 9"/>
          <p:cNvSpPr/>
          <p:nvPr userDrawn="1"/>
        </p:nvSpPr>
        <p:spPr bwMode="ltGray">
          <a:xfrm>
            <a:off x="365125" y="366713"/>
            <a:ext cx="6859588" cy="5153025"/>
          </a:xfrm>
          <a:prstGeom prst="rect">
            <a:avLst/>
          </a:prstGeom>
          <a:solidFill>
            <a:schemeClr val="accent6"/>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endParaRPr lang="en-US" dirty="0"/>
          </a:p>
        </p:txBody>
      </p:sp>
      <p:sp>
        <p:nvSpPr>
          <p:cNvPr id="4" name="Text Placeholder 3"/>
          <p:cNvSpPr>
            <a:spLocks noGrp="1"/>
          </p:cNvSpPr>
          <p:nvPr>
            <p:ph type="body" sz="quarter" idx="10"/>
          </p:nvPr>
        </p:nvSpPr>
        <p:spPr>
          <a:xfrm>
            <a:off x="746125" y="4044820"/>
            <a:ext cx="6478588" cy="406400"/>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2" name="Picture 41"/>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invGray">
          <a:xfrm>
            <a:off x="645301" y="991227"/>
            <a:ext cx="2577714" cy="2914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170065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5">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Rectangle 5"/>
          <p:cNvSpPr/>
          <p:nvPr/>
        </p:nvSpPr>
        <p:spPr bwMode="auto">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670" y="742094"/>
            <a:ext cx="1041033" cy="68205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tangle 9"/>
          <p:cNvSpPr/>
          <p:nvPr userDrawn="1"/>
        </p:nvSpPr>
        <p:spPr bwMode="ltGray">
          <a:xfrm>
            <a:off x="365125" y="366713"/>
            <a:ext cx="6859588" cy="5153025"/>
          </a:xfrm>
          <a:prstGeom prst="rect">
            <a:avLst/>
          </a:prstGeom>
          <a:solidFill>
            <a:schemeClr val="accent3"/>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648605" y="2446074"/>
            <a:ext cx="6576108"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654697" y="2999514"/>
            <a:ext cx="6550480" cy="507831"/>
          </a:xfr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748092" y="4907753"/>
            <a:ext cx="1925338"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endParaRPr lang="en-US" dirty="0"/>
          </a:p>
        </p:txBody>
      </p:sp>
      <p:sp>
        <p:nvSpPr>
          <p:cNvPr id="4" name="Text Placeholder 3"/>
          <p:cNvSpPr>
            <a:spLocks noGrp="1"/>
          </p:cNvSpPr>
          <p:nvPr>
            <p:ph type="body" sz="quarter" idx="10"/>
          </p:nvPr>
        </p:nvSpPr>
        <p:spPr>
          <a:xfrm>
            <a:off x="744351" y="4046607"/>
            <a:ext cx="6472238" cy="434178"/>
          </a:xfrm>
        </p:spPr>
        <p:txBody>
          <a:bodyPr vert="horz" wrap="square" lIns="0" tIns="0" rIns="0" bIns="0" rtlCol="0" anchor="t" anchorCtr="0"/>
          <a:lstStyle>
            <a:lvl1pPr marL="0" indent="0">
              <a:spcBef>
                <a:spcPts val="0"/>
              </a:spcBef>
              <a:buNone/>
              <a:defRPr lang="en-US" sz="1800" i="0" smtClean="0">
                <a:solidFill>
                  <a:schemeClr val="bg1"/>
                </a:solidFill>
                <a:cs typeface="Arial" pitchFamily="34" charset="0"/>
              </a:defRPr>
            </a:lvl1pPr>
            <a:lvl2pPr>
              <a:defRPr lang="en-US" sz="1800" smtClean="0">
                <a:latin typeface="+mn-lt"/>
              </a:defRPr>
            </a:lvl2pPr>
            <a:lvl3pPr>
              <a:defRPr lang="en-US" sz="1800" smtClean="0">
                <a:latin typeface="+mn-lt"/>
              </a:defRPr>
            </a:lvl3pPr>
            <a:lvl4pPr>
              <a:defRPr lang="en-US" sz="1800" smtClean="0">
                <a:latin typeface="+mn-lt"/>
              </a:defRPr>
            </a:lvl4pPr>
            <a:lvl5pPr>
              <a:defRPr lang="en-US" sz="1800">
                <a:latin typeface="+mn-lt"/>
              </a:defRPr>
            </a:lvl5pPr>
          </a:lstStyle>
          <a:p>
            <a:pPr marL="0" lvl="0"/>
            <a:r>
              <a:rPr lang="en-US" dirty="0"/>
              <a:t>Click to edit Master text styles</a:t>
            </a:r>
          </a:p>
        </p:txBody>
      </p:sp>
      <p:pic>
        <p:nvPicPr>
          <p:cNvPr id="12" name="Picture 41"/>
          <p:cNvPicPr>
            <a:picLocks noChangeAspect="1" noChangeArrowheads="1"/>
          </p:cNvPicPr>
          <p:nvPr userDrawn="1"/>
        </p:nvPicPr>
        <p:blipFill>
          <a:blip r:embed="rId4">
            <a:extLst>
              <a:ext uri="{28A0092B-C50C-407E-A947-70E740481C1C}">
                <a14:useLocalDpi xmlns:a14="http://schemas.microsoft.com/office/drawing/2010/main" val="0"/>
              </a:ext>
            </a:extLst>
          </a:blip>
          <a:stretch>
            <a:fillRect/>
          </a:stretch>
        </p:blipFill>
        <p:spPr bwMode="invGray">
          <a:xfrm>
            <a:off x="645301" y="991227"/>
            <a:ext cx="2577714" cy="2914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661487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2"/>
          <a:stretch/>
        </p:blipFill>
        <p:spPr bwMode="ltGray">
          <a:xfrm>
            <a:off x="0" y="1"/>
            <a:ext cx="9144000" cy="6858000"/>
          </a:xfrm>
          <a:prstGeom prst="rect">
            <a:avLst/>
          </a:prstGeom>
        </p:spPr>
      </p:pic>
      <p:sp>
        <p:nvSpPr>
          <p:cNvPr id="6" name="Rectangle 5"/>
          <p:cNvSpPr/>
          <p:nvPr userDrawn="1"/>
        </p:nvSpPr>
        <p:spPr bwMode="invGray">
          <a:xfrm>
            <a:off x="0" y="-1"/>
            <a:ext cx="9144000" cy="6858001"/>
          </a:xfrm>
          <a:prstGeom prst="rect">
            <a:avLst/>
          </a:prstGeom>
          <a:solidFill>
            <a:srgbClr val="000000">
              <a:alpha val="40000"/>
            </a:srgbClr>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2" name="Title 1"/>
          <p:cNvSpPr>
            <a:spLocks noGrp="1"/>
          </p:cNvSpPr>
          <p:nvPr>
            <p:ph type="title" hasCustomPrompt="1"/>
          </p:nvPr>
        </p:nvSpPr>
        <p:spPr>
          <a:xfrm>
            <a:off x="346334" y="2249896"/>
            <a:ext cx="8089901" cy="1421928"/>
          </a:xfrm>
        </p:spPr>
        <p:txBody>
          <a:bodyPr vert="horz" wrap="square" lIns="91440" tIns="45720" rIns="91440" bIns="45720" rtlCol="0" anchor="b" anchorCtr="0">
            <a:spAutoFit/>
          </a:bodyPr>
          <a:lstStyle>
            <a:lvl1pPr marL="280988" indent="-280988">
              <a:lnSpc>
                <a:spcPct val="90000"/>
              </a:lnSpc>
              <a:defRPr lang="en-US" sz="4800" spc="-20" baseline="0" dirty="0">
                <a:solidFill>
                  <a:schemeClr val="bg2"/>
                </a:solidFill>
              </a:defRPr>
            </a:lvl1pPr>
          </a:lstStyle>
          <a:p>
            <a:pPr lvl="0"/>
            <a:r>
              <a:rPr lang="en-US" dirty="0"/>
              <a:t>“Lorem ipsum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a:t>
            </a:r>
          </a:p>
        </p:txBody>
      </p:sp>
      <p:sp>
        <p:nvSpPr>
          <p:cNvPr id="3" name="Content Placeholder 2"/>
          <p:cNvSpPr>
            <a:spLocks noGrp="1"/>
          </p:cNvSpPr>
          <p:nvPr>
            <p:ph idx="1" hasCustomPrompt="1"/>
          </p:nvPr>
        </p:nvSpPr>
        <p:spPr>
          <a:xfrm>
            <a:off x="645331" y="4083341"/>
            <a:ext cx="8325548" cy="721900"/>
          </a:xfrm>
        </p:spPr>
        <p:txBody>
          <a:bodyPr vert="horz" wrap="square" lIns="91440" tIns="45720" rIns="91440" bIns="45720" rtlCol="0">
            <a:noAutofit/>
          </a:bodyPr>
          <a:lstStyle>
            <a:lvl1pPr marL="0" indent="0">
              <a:spcBef>
                <a:spcPts val="300"/>
              </a:spcBef>
              <a:buNone/>
              <a:defRPr lang="en-US" sz="1600" baseline="0" dirty="0" smtClean="0">
                <a:solidFill>
                  <a:schemeClr val="bg2"/>
                </a:solidFill>
              </a:defRPr>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a:t>Author’s Name Here</a:t>
            </a:r>
          </a:p>
          <a:p>
            <a:pPr lvl="0"/>
            <a:r>
              <a:rPr lang="en-US" dirty="0"/>
              <a:t>Position Title Here</a:t>
            </a: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89341" y="6406440"/>
            <a:ext cx="1971802" cy="222960"/>
          </a:xfrm>
          <a:prstGeom prst="rect">
            <a:avLst/>
          </a:prstGeom>
        </p:spPr>
      </p:pic>
      <p:cxnSp>
        <p:nvCxnSpPr>
          <p:cNvPr id="13" name="Straight Connector 12"/>
          <p:cNvCxnSpPr/>
          <p:nvPr userDrawn="1"/>
        </p:nvCxnSpPr>
        <p:spPr>
          <a:xfrm>
            <a:off x="277813" y="6180349"/>
            <a:ext cx="8595360" cy="0"/>
          </a:xfrm>
          <a:prstGeom prst="line">
            <a:avLst/>
          </a:prstGeom>
          <a:noFill/>
          <a:ln w="3175" cap="flat">
            <a:solidFill>
              <a:schemeClr val="bg1"/>
            </a:solidFill>
            <a:prstDash val="solid"/>
            <a:miter lim="800000"/>
            <a:headEnd/>
            <a:tailEnd/>
          </a:ln>
          <a:extLst>
            <a:ext uri="{909E8E84-426E-40dd-AFC4-6F175D3DCCD1}">
              <a14:hiddenFill xmlns:a14="http://schemas.microsoft.com/office/drawing/2010/main" xmlns="">
                <a:noFill/>
              </a14:hiddenFill>
            </a:ext>
          </a:extLst>
        </p:spPr>
      </p:cxnSp>
      <p:sp>
        <p:nvSpPr>
          <p:cNvPr id="16" name="Date Placeholder 4"/>
          <p:cNvSpPr>
            <a:spLocks noGrp="1"/>
          </p:cNvSpPr>
          <p:nvPr>
            <p:ph type="dt" sz="half" idx="2"/>
          </p:nvPr>
        </p:nvSpPr>
        <p:spPr>
          <a:xfrm>
            <a:off x="5928237" y="6439660"/>
            <a:ext cx="612263" cy="164340"/>
          </a:xfrm>
          <a:prstGeom prst="rect">
            <a:avLst/>
          </a:prstGeom>
        </p:spPr>
        <p:txBody>
          <a:bodyPr vert="horz" wrap="square" lIns="0" tIns="0" rIns="0" bIns="0" rtlCol="0" anchor="b" anchorCtr="0"/>
          <a:lstStyle>
            <a:lvl1pPr algn="l">
              <a:defRPr sz="900" i="0">
                <a:solidFill>
                  <a:srgbClr val="FFFFFF"/>
                </a:solidFill>
                <a:latin typeface="Arial" pitchFamily="34" charset="0"/>
                <a:cs typeface="Arial" pitchFamily="34" charset="0"/>
              </a:defRPr>
            </a:lvl1pPr>
          </a:lstStyle>
          <a:p>
            <a:endParaRPr lang="en-US" dirty="0"/>
          </a:p>
        </p:txBody>
      </p:sp>
      <p:sp>
        <p:nvSpPr>
          <p:cNvPr id="17" name="Footer Placeholder 5"/>
          <p:cNvSpPr>
            <a:spLocks noGrp="1"/>
          </p:cNvSpPr>
          <p:nvPr>
            <p:ph type="ftr" sz="quarter" idx="3"/>
          </p:nvPr>
        </p:nvSpPr>
        <p:spPr>
          <a:xfrm>
            <a:off x="652961" y="6457428"/>
            <a:ext cx="4310907" cy="137980"/>
          </a:xfrm>
          <a:prstGeom prst="rect">
            <a:avLst/>
          </a:prstGeom>
        </p:spPr>
        <p:txBody>
          <a:bodyPr vert="horz" wrap="square" lIns="0" tIns="0" rIns="0" bIns="0" rtlCol="0" anchor="b" anchorCtr="0"/>
          <a:lstStyle>
            <a:lvl1pPr algn="l">
              <a:defRPr sz="900" i="0">
                <a:solidFill>
                  <a:srgbClr val="FFFFFF"/>
                </a:solidFill>
                <a:latin typeface="Arial" pitchFamily="34" charset="0"/>
                <a:cs typeface="Arial" pitchFamily="34" charset="0"/>
              </a:defRPr>
            </a:lvl1pPr>
          </a:lstStyle>
          <a:p>
            <a:endParaRPr lang="en-US" dirty="0"/>
          </a:p>
        </p:txBody>
      </p:sp>
      <p:sp>
        <p:nvSpPr>
          <p:cNvPr id="18" name="Slide Number Placeholder 6"/>
          <p:cNvSpPr>
            <a:spLocks noGrp="1"/>
          </p:cNvSpPr>
          <p:nvPr>
            <p:ph type="sldNum" sz="quarter" idx="4"/>
          </p:nvPr>
        </p:nvSpPr>
        <p:spPr>
          <a:xfrm>
            <a:off x="281809" y="6440803"/>
            <a:ext cx="246061" cy="155233"/>
          </a:xfrm>
          <a:prstGeom prst="rect">
            <a:avLst/>
          </a:prstGeom>
        </p:spPr>
        <p:txBody>
          <a:bodyPr vert="horz" wrap="square" lIns="0" tIns="0" rIns="0" bIns="0" rtlCol="0" anchor="b" anchorCtr="0"/>
          <a:lstStyle>
            <a:lvl1pPr algn="l">
              <a:defRPr sz="900" i="0">
                <a:solidFill>
                  <a:srgbClr val="FFFFFF"/>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67996700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Quote on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46334" y="543207"/>
            <a:ext cx="8089901" cy="4081117"/>
          </a:xfrm>
        </p:spPr>
        <p:txBody>
          <a:bodyPr vert="horz" wrap="square" lIns="91440" tIns="45720" rIns="91440" bIns="45720" rtlCol="0" anchor="b" anchorCtr="0">
            <a:spAutoFit/>
          </a:bodyPr>
          <a:lstStyle>
            <a:lvl1pPr marL="280988" indent="-280988">
              <a:lnSpc>
                <a:spcPct val="90000"/>
              </a:lnSpc>
              <a:defRPr lang="en-US" sz="4800" spc="-20" baseline="0" dirty="0"/>
            </a:lvl1pPr>
          </a:lstStyle>
          <a:p>
            <a:pPr lvl="0"/>
            <a:r>
              <a:rPr lang="en-US" dirty="0"/>
              <a:t>“</a:t>
            </a:r>
            <a:r>
              <a:rPr lang="en-US" dirty="0" err="1"/>
              <a:t>Lorem</a:t>
            </a:r>
            <a:r>
              <a:rPr lang="en-US" dirty="0"/>
              <a:t> </a:t>
            </a:r>
            <a:r>
              <a:rPr lang="en-US" dirty="0" err="1"/>
              <a:t>ipsum</a:t>
            </a:r>
            <a:r>
              <a:rPr lang="en-US" dirty="0"/>
              <a:t> dolor site </a:t>
            </a:r>
            <a:r>
              <a:rPr lang="en-US" dirty="0" err="1"/>
              <a:t>amet</a:t>
            </a:r>
            <a:r>
              <a:rPr lang="en-US" dirty="0"/>
              <a:t>, </a:t>
            </a:r>
            <a:r>
              <a:rPr lang="en-US" dirty="0" err="1"/>
              <a:t>consectetur</a:t>
            </a:r>
            <a:r>
              <a:rPr lang="en-US" dirty="0"/>
              <a:t> </a:t>
            </a:r>
            <a:r>
              <a:rPr lang="en-US" dirty="0" err="1"/>
              <a:t>adi</a:t>
            </a:r>
            <a:r>
              <a:rPr lang="en-US" dirty="0"/>
              <a:t> </a:t>
            </a:r>
            <a:r>
              <a:rPr lang="en-US" dirty="0" err="1"/>
              <a:t>isicing</a:t>
            </a:r>
            <a:r>
              <a:rPr lang="en-US" dirty="0"/>
              <a:t> </a:t>
            </a:r>
            <a:r>
              <a:rPr lang="en-US" dirty="0" err="1"/>
              <a:t>elit</a:t>
            </a:r>
            <a:r>
              <a:rPr lang="en-US" dirty="0"/>
              <a:t>, </a:t>
            </a:r>
            <a:r>
              <a:rPr lang="en-US" dirty="0" err="1"/>
              <a:t>sedo</a:t>
            </a:r>
            <a:r>
              <a:rPr lang="en-US" dirty="0"/>
              <a:t>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labotre</a:t>
            </a:r>
            <a:r>
              <a:rPr lang="en-US" dirty="0"/>
              <a:t> et </a:t>
            </a:r>
            <a:r>
              <a:rPr lang="en-US" dirty="0" err="1"/>
              <a:t>dolore</a:t>
            </a:r>
            <a:r>
              <a:rPr lang="en-US" dirty="0"/>
              <a:t> magna </a:t>
            </a:r>
            <a:r>
              <a:rPr lang="en-US" dirty="0" err="1"/>
              <a:t>aliqua</a:t>
            </a:r>
            <a:r>
              <a:rPr lang="en-US" dirty="0"/>
              <a:t>. </a:t>
            </a:r>
            <a:r>
              <a:rPr lang="en-US" dirty="0" err="1"/>
              <a:t>Ut</a:t>
            </a:r>
            <a:r>
              <a:rPr lang="en-US" dirty="0"/>
              <a:t> </a:t>
            </a:r>
            <a:r>
              <a:rPr lang="en-US" dirty="0" err="1"/>
              <a:t>enim</a:t>
            </a:r>
            <a:r>
              <a:rPr lang="en-US" dirty="0"/>
              <a:t> ad minim et </a:t>
            </a:r>
            <a:r>
              <a:rPr lang="en-US" dirty="0" err="1"/>
              <a:t>venium</a:t>
            </a:r>
            <a:r>
              <a:rPr lang="en-US" dirty="0"/>
              <a:t>, </a:t>
            </a:r>
            <a:r>
              <a:rPr lang="en-US" dirty="0" err="1"/>
              <a:t>quis</a:t>
            </a:r>
            <a:r>
              <a:rPr lang="en-US" dirty="0"/>
              <a:t> </a:t>
            </a:r>
            <a:r>
              <a:rPr lang="en-US" dirty="0" err="1"/>
              <a:t>nostrud</a:t>
            </a:r>
            <a:r>
              <a:rPr lang="en-US" dirty="0"/>
              <a:t> </a:t>
            </a:r>
            <a:r>
              <a:rPr lang="en-US" dirty="0" err="1"/>
              <a:t>elit</a:t>
            </a:r>
            <a:r>
              <a:rPr lang="en-US" dirty="0"/>
              <a:t>.”</a:t>
            </a:r>
          </a:p>
        </p:txBody>
      </p:sp>
      <p:sp>
        <p:nvSpPr>
          <p:cNvPr id="3" name="Content Placeholder 2"/>
          <p:cNvSpPr>
            <a:spLocks noGrp="1"/>
          </p:cNvSpPr>
          <p:nvPr>
            <p:ph idx="1" hasCustomPrompt="1"/>
          </p:nvPr>
        </p:nvSpPr>
        <p:spPr>
          <a:xfrm>
            <a:off x="645331" y="4921541"/>
            <a:ext cx="8325548" cy="721900"/>
          </a:xfrm>
        </p:spPr>
        <p:txBody>
          <a:bodyPr vert="horz" wrap="square" lIns="91440" tIns="45720" rIns="91440" bIns="45720" rtlCol="0">
            <a:noAutofit/>
          </a:bodyPr>
          <a:lstStyle>
            <a:lvl1pPr marL="0" indent="0">
              <a:spcBef>
                <a:spcPts val="300"/>
              </a:spcBef>
              <a:buNone/>
              <a:defRPr lang="en-US" sz="1600" baseline="0" dirty="0" smtClean="0"/>
            </a:lvl1pPr>
            <a:lvl2pPr marL="230187" indent="0">
              <a:buNone/>
              <a:defRPr lang="en-US" dirty="0" smtClean="0"/>
            </a:lvl2pPr>
            <a:lvl3pPr marL="515937" indent="0">
              <a:buNone/>
              <a:defRPr lang="en-US" dirty="0" smtClean="0"/>
            </a:lvl3pPr>
            <a:lvl4pPr marL="800100" indent="0">
              <a:buNone/>
              <a:defRPr lang="en-US" dirty="0" smtClean="0"/>
            </a:lvl4pPr>
            <a:lvl5pPr marL="1085850" indent="0">
              <a:buNone/>
              <a:defRPr lang="en-US" dirty="0"/>
            </a:lvl5pPr>
          </a:lstStyle>
          <a:p>
            <a:pPr lvl="0"/>
            <a:r>
              <a:rPr lang="en-US" dirty="0"/>
              <a:t>Author’s Name Here</a:t>
            </a:r>
          </a:p>
          <a:p>
            <a:pPr lvl="0"/>
            <a:r>
              <a:rPr lang="en-US" dirty="0"/>
              <a:t>Position Title Here</a:t>
            </a:r>
          </a:p>
        </p:txBody>
      </p:sp>
      <p:sp>
        <p:nvSpPr>
          <p:cNvPr id="8" name="Date Placeholder 4"/>
          <p:cNvSpPr>
            <a:spLocks noGrp="1"/>
          </p:cNvSpPr>
          <p:nvPr>
            <p:ph type="dt" sz="half" idx="2"/>
          </p:nvPr>
        </p:nvSpPr>
        <p:spPr>
          <a:xfrm>
            <a:off x="5928237" y="6439660"/>
            <a:ext cx="612263" cy="16434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endParaRPr lang="en-US" dirty="0"/>
          </a:p>
        </p:txBody>
      </p:sp>
      <p:sp>
        <p:nvSpPr>
          <p:cNvPr id="9" name="Footer Placeholder 5"/>
          <p:cNvSpPr>
            <a:spLocks noGrp="1"/>
          </p:cNvSpPr>
          <p:nvPr>
            <p:ph type="ftr" sz="quarter" idx="3"/>
          </p:nvPr>
        </p:nvSpPr>
        <p:spPr>
          <a:xfrm>
            <a:off x="652961" y="64574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endParaRPr lang="en-US" dirty="0"/>
          </a:p>
        </p:txBody>
      </p:sp>
      <p:sp>
        <p:nvSpPr>
          <p:cNvPr id="10" name="Slide Number Placeholder 6"/>
          <p:cNvSpPr>
            <a:spLocks noGrp="1"/>
          </p:cNvSpPr>
          <p:nvPr>
            <p:ph type="sldNum" sz="quarter" idx="4"/>
          </p:nvPr>
        </p:nvSpPr>
        <p:spPr>
          <a:xfrm>
            <a:off x="281809" y="64408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25521368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ead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3732" y="438912"/>
            <a:ext cx="8089901" cy="56323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661375" y="1563752"/>
            <a:ext cx="8325548" cy="4011502"/>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4"/>
          <p:cNvSpPr>
            <a:spLocks noGrp="1"/>
          </p:cNvSpPr>
          <p:nvPr>
            <p:ph type="dt" sz="half" idx="2"/>
          </p:nvPr>
        </p:nvSpPr>
        <p:spPr>
          <a:xfrm>
            <a:off x="5928237" y="6439660"/>
            <a:ext cx="612263" cy="16434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endParaRPr lang="en-US" dirty="0"/>
          </a:p>
        </p:txBody>
      </p:sp>
      <p:sp>
        <p:nvSpPr>
          <p:cNvPr id="9" name="Footer Placeholder 5"/>
          <p:cNvSpPr>
            <a:spLocks noGrp="1"/>
          </p:cNvSpPr>
          <p:nvPr>
            <p:ph type="ftr" sz="quarter" idx="3"/>
          </p:nvPr>
        </p:nvSpPr>
        <p:spPr>
          <a:xfrm>
            <a:off x="652961" y="64574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endParaRPr lang="en-US" dirty="0"/>
          </a:p>
        </p:txBody>
      </p:sp>
      <p:sp>
        <p:nvSpPr>
          <p:cNvPr id="10" name="Slide Number Placeholder 6"/>
          <p:cNvSpPr>
            <a:spLocks noGrp="1"/>
          </p:cNvSpPr>
          <p:nvPr>
            <p:ph type="sldNum" sz="quarter" idx="4"/>
          </p:nvPr>
        </p:nvSpPr>
        <p:spPr>
          <a:xfrm>
            <a:off x="281809" y="64408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image" Target="../media/image2.png"/><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5950" y="434993"/>
            <a:ext cx="8089900" cy="563231"/>
          </a:xfrm>
          <a:prstGeom prst="rect">
            <a:avLst/>
          </a:prstGeom>
        </p:spPr>
        <p:txBody>
          <a:bodyPr vert="horz" wrap="square" lIns="91440" tIns="45720" rIns="91440" bIns="45720" rtlCol="0" anchor="t" anchorCtr="0">
            <a:spAutoFit/>
          </a:bodyPr>
          <a:lstStyle/>
          <a:p>
            <a:r>
              <a:rPr lang="en-US" dirty="0"/>
              <a:t>Slide Title Here</a:t>
            </a:r>
          </a:p>
        </p:txBody>
      </p:sp>
      <p:sp>
        <p:nvSpPr>
          <p:cNvPr id="3" name="Text Placeholder 2"/>
          <p:cNvSpPr>
            <a:spLocks noGrp="1"/>
          </p:cNvSpPr>
          <p:nvPr>
            <p:ph type="body" idx="1"/>
          </p:nvPr>
        </p:nvSpPr>
        <p:spPr>
          <a:xfrm>
            <a:off x="657789" y="1565576"/>
            <a:ext cx="8089901" cy="2396824"/>
          </a:xfrm>
          <a:prstGeom prst="rect">
            <a:avLst/>
          </a:prstGeom>
        </p:spPr>
        <p:txBody>
          <a:bodyPr vert="horz" wrap="square" lIns="91440" tIns="45720" rIns="91440" bIns="45720" rtlCol="0">
            <a:noAutofit/>
          </a:body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20" name="Straight Connector 19"/>
          <p:cNvCxnSpPr/>
          <p:nvPr userDrawn="1"/>
        </p:nvCxnSpPr>
        <p:spPr>
          <a:xfrm>
            <a:off x="277813" y="6180349"/>
            <a:ext cx="8595360" cy="0"/>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xmlns="">
                <a:noFill/>
              </a14:hiddenFill>
            </a:ext>
          </a:extLst>
        </p:spPr>
      </p:cxnSp>
      <p:sp>
        <p:nvSpPr>
          <p:cNvPr id="21" name="Date Placeholder 4"/>
          <p:cNvSpPr>
            <a:spLocks noGrp="1"/>
          </p:cNvSpPr>
          <p:nvPr>
            <p:ph type="dt" sz="half" idx="2"/>
          </p:nvPr>
        </p:nvSpPr>
        <p:spPr>
          <a:xfrm>
            <a:off x="5928237" y="6439660"/>
            <a:ext cx="612263" cy="16434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endParaRPr lang="en-US" dirty="0"/>
          </a:p>
        </p:txBody>
      </p:sp>
      <p:sp>
        <p:nvSpPr>
          <p:cNvPr id="22" name="Footer Placeholder 5"/>
          <p:cNvSpPr>
            <a:spLocks noGrp="1"/>
          </p:cNvSpPr>
          <p:nvPr>
            <p:ph type="ftr" sz="quarter" idx="3"/>
          </p:nvPr>
        </p:nvSpPr>
        <p:spPr>
          <a:xfrm>
            <a:off x="652961" y="6457428"/>
            <a:ext cx="4310907" cy="137980"/>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endParaRPr lang="en-US" dirty="0"/>
          </a:p>
        </p:txBody>
      </p:sp>
      <p:sp>
        <p:nvSpPr>
          <p:cNvPr id="23" name="Slide Number Placeholder 6"/>
          <p:cNvSpPr>
            <a:spLocks noGrp="1"/>
          </p:cNvSpPr>
          <p:nvPr>
            <p:ph type="sldNum" sz="quarter" idx="4"/>
          </p:nvPr>
        </p:nvSpPr>
        <p:spPr>
          <a:xfrm>
            <a:off x="281809" y="6440803"/>
            <a:ext cx="246061" cy="155233"/>
          </a:xfrm>
          <a:prstGeom prst="rect">
            <a:avLst/>
          </a:prstGeom>
        </p:spPr>
        <p:txBody>
          <a:bodyPr vert="horz" wrap="square" lIns="0" tIns="0" rIns="0" bIns="0" rtlCol="0" anchor="b" anchorCtr="0"/>
          <a:lstStyle>
            <a:lvl1pPr algn="l">
              <a:defRPr sz="900"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pic>
        <p:nvPicPr>
          <p:cNvPr id="24" name="Picture 23" descr="UCSF_MedCtr_navy_RGB.png"/>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6889336" y="6406440"/>
            <a:ext cx="1971812" cy="222960"/>
          </a:xfrm>
          <a:prstGeom prst="rect">
            <a:avLst/>
          </a:prstGeom>
        </p:spPr>
      </p:pic>
    </p:spTree>
  </p:cSld>
  <p:clrMap bg1="lt1" tx1="dk1" bg2="lt2" tx2="dk2" accent1="accent1" accent2="accent2" accent3="accent3" accent4="accent4" accent5="accent5" accent6="accent6" hlink="hlink" folHlink="folHlink"/>
  <p:sldLayoutIdLst>
    <p:sldLayoutId id="2147483933" r:id="rId1"/>
    <p:sldLayoutId id="2147483934" r:id="rId2"/>
    <p:sldLayoutId id="2147483935" r:id="rId3"/>
    <p:sldLayoutId id="2147483936" r:id="rId4"/>
    <p:sldLayoutId id="2147483937" r:id="rId5"/>
    <p:sldLayoutId id="2147483938" r:id="rId6"/>
    <p:sldLayoutId id="2147483939" r:id="rId7"/>
    <p:sldLayoutId id="2147483940" r:id="rId8"/>
    <p:sldLayoutId id="2147483941" r:id="rId9"/>
    <p:sldLayoutId id="2147483950" r:id="rId10"/>
    <p:sldLayoutId id="2147483942" r:id="rId11"/>
    <p:sldLayoutId id="2147483943" r:id="rId12"/>
    <p:sldLayoutId id="2147483944" r:id="rId13"/>
    <p:sldLayoutId id="2147483945" r:id="rId14"/>
    <p:sldLayoutId id="2147483946" r:id="rId15"/>
    <p:sldLayoutId id="2147483947" r:id="rId16"/>
    <p:sldLayoutId id="2147484009" r:id="rId17"/>
    <p:sldLayoutId id="2147484011" r:id="rId18"/>
  </p:sldLayoutIdLst>
  <p:transition>
    <p:fade/>
  </p:transition>
  <p:hf hdr="0" ftr="0" dt="0"/>
  <p:txStyles>
    <p:titleStyle>
      <a:lvl1pPr algn="l" defTabSz="914400" rtl="0" eaLnBrk="1" latinLnBrk="0" hangingPunct="1">
        <a:lnSpc>
          <a:spcPct val="85000"/>
        </a:lnSpc>
        <a:spcBef>
          <a:spcPct val="0"/>
        </a:spcBef>
        <a:buNone/>
        <a:defRPr lang="en-US" sz="3600" b="0" kern="1200" cap="none" spc="0" baseline="0" dirty="0" smtClean="0">
          <a:solidFill>
            <a:schemeClr val="tx1"/>
          </a:solidFill>
          <a:latin typeface="+mn-lt"/>
          <a:ea typeface="+mj-ea"/>
          <a:cs typeface="Arial" pitchFamily="34" charset="0"/>
        </a:defRPr>
      </a:lvl1pPr>
    </p:titleStyle>
    <p:bodyStyle>
      <a:lvl1pPr marL="168275" indent="-168275"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1pPr>
      <a:lvl2pPr marL="45720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2pPr>
      <a:lvl3pPr marL="742950"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smtClean="0">
          <a:solidFill>
            <a:schemeClr val="tx1"/>
          </a:solidFill>
          <a:latin typeface="+mj-lt"/>
          <a:ea typeface="+mn-ea"/>
          <a:cs typeface="+mn-cs"/>
        </a:defRPr>
      </a:lvl3pPr>
      <a:lvl4pPr marL="1028700" indent="-228600" algn="l" defTabSz="914400" rtl="0" eaLnBrk="1" latinLnBrk="0" hangingPunct="1">
        <a:lnSpc>
          <a:spcPct val="90000"/>
        </a:lnSpc>
        <a:spcBef>
          <a:spcPts val="1400"/>
        </a:spcBef>
        <a:buClr>
          <a:schemeClr val="accent1"/>
        </a:buClr>
        <a:buFont typeface="Wingdings" panose="05000000000000000000" pitchFamily="2" charset="2"/>
        <a:buChar char="§"/>
        <a:defRPr lang="en-US" sz="2100" b="0" kern="1200" dirty="0" smtClean="0">
          <a:solidFill>
            <a:schemeClr val="tx1"/>
          </a:solidFill>
          <a:latin typeface="+mj-lt"/>
          <a:ea typeface="+mn-ea"/>
          <a:cs typeface="+mn-cs"/>
        </a:defRPr>
      </a:lvl4pPr>
      <a:lvl5pPr marL="1312863" indent="-227013" algn="l" defTabSz="914400" rtl="0" eaLnBrk="1" latinLnBrk="0" hangingPunct="1">
        <a:lnSpc>
          <a:spcPct val="90000"/>
        </a:lnSpc>
        <a:spcBef>
          <a:spcPts val="1400"/>
        </a:spcBef>
        <a:buClr>
          <a:schemeClr val="accent1"/>
        </a:buClr>
        <a:buFont typeface="Arial" panose="020B0604020202020204" pitchFamily="34" charset="0"/>
        <a:buChar char="•"/>
        <a:defRPr lang="en-US" sz="2100" b="0" kern="1200" dirty="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6473" y="434358"/>
            <a:ext cx="8089900" cy="563231"/>
          </a:xfrm>
          <a:prstGeom prst="rect">
            <a:avLst/>
          </a:prstGeom>
        </p:spPr>
        <p:txBody>
          <a:bodyPr vert="horz" wrap="square" lIns="91440" tIns="45720" rIns="91440" bIns="45720" rtlCol="0" anchor="t" anchorCtr="0">
            <a:spAutoFit/>
          </a:bodyPr>
          <a:lstStyle/>
          <a:p>
            <a:r>
              <a:rPr lang="en-US" dirty="0"/>
              <a:t>Slide Title Here</a:t>
            </a:r>
          </a:p>
        </p:txBody>
      </p:sp>
      <p:sp>
        <p:nvSpPr>
          <p:cNvPr id="3" name="Text Placeholder 2"/>
          <p:cNvSpPr>
            <a:spLocks noGrp="1"/>
          </p:cNvSpPr>
          <p:nvPr>
            <p:ph type="body" idx="1"/>
          </p:nvPr>
        </p:nvSpPr>
        <p:spPr>
          <a:xfrm>
            <a:off x="657789" y="1555416"/>
            <a:ext cx="8089901" cy="1661993"/>
          </a:xfrm>
          <a:prstGeom prst="rect">
            <a:avLst/>
          </a:prstGeom>
        </p:spPr>
        <p:txBody>
          <a:bodyPr vert="horz" wrap="square" lIns="91440" tIns="45720" rIns="91440" bIns="45720" rtlCol="0">
            <a:noAutofit/>
          </a:bodyPr>
          <a:lstStyle/>
          <a:p>
            <a:pPr lvl="0"/>
            <a:r>
              <a:rPr lang="en-US" dirty="0"/>
              <a:t>Click to edit bullet text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p:cNvCxnSpPr/>
          <p:nvPr userDrawn="1"/>
        </p:nvCxnSpPr>
        <p:spPr>
          <a:xfrm>
            <a:off x="277813" y="6180349"/>
            <a:ext cx="8595360" cy="0"/>
          </a:xfrm>
          <a:prstGeom prst="line">
            <a:avLst/>
          </a:prstGeom>
          <a:noFill/>
          <a:ln w="3175" cap="flat">
            <a:solidFill>
              <a:srgbClr val="FFFFFF"/>
            </a:solidFill>
            <a:prstDash val="solid"/>
            <a:miter lim="800000"/>
            <a:headEnd/>
            <a:tailEnd/>
          </a:ln>
          <a:extLst>
            <a:ext uri="{909E8E84-426E-40dd-AFC4-6F175D3DCCD1}">
              <a14:hiddenFill xmlns:a14="http://schemas.microsoft.com/office/drawing/2010/main" xmlns="">
                <a:noFill/>
              </a14:hiddenFill>
            </a:ext>
          </a:extLst>
        </p:spPr>
      </p:cxnSp>
      <p:sp>
        <p:nvSpPr>
          <p:cNvPr id="10" name="Date Placeholder 4"/>
          <p:cNvSpPr>
            <a:spLocks noGrp="1"/>
          </p:cNvSpPr>
          <p:nvPr>
            <p:ph type="dt" sz="half" idx="2"/>
          </p:nvPr>
        </p:nvSpPr>
        <p:spPr>
          <a:xfrm>
            <a:off x="5928237" y="6439660"/>
            <a:ext cx="612263" cy="164340"/>
          </a:xfrm>
          <a:prstGeom prst="rect">
            <a:avLst/>
          </a:prstGeom>
        </p:spPr>
        <p:txBody>
          <a:bodyPr vert="horz" wrap="square" lIns="0" tIns="0" rIns="0" bIns="0" rtlCol="0" anchor="b" anchorCtr="0"/>
          <a:lstStyle>
            <a:lvl1pPr algn="l">
              <a:defRPr sz="900" i="0">
                <a:solidFill>
                  <a:srgbClr val="FFFFFF"/>
                </a:solidFill>
                <a:latin typeface="Arial" pitchFamily="34" charset="0"/>
                <a:cs typeface="Arial" pitchFamily="34" charset="0"/>
              </a:defRPr>
            </a:lvl1pPr>
          </a:lstStyle>
          <a:p>
            <a:endParaRPr lang="en-US" dirty="0"/>
          </a:p>
        </p:txBody>
      </p:sp>
      <p:sp>
        <p:nvSpPr>
          <p:cNvPr id="11" name="Footer Placeholder 5"/>
          <p:cNvSpPr>
            <a:spLocks noGrp="1"/>
          </p:cNvSpPr>
          <p:nvPr>
            <p:ph type="ftr" sz="quarter" idx="3"/>
          </p:nvPr>
        </p:nvSpPr>
        <p:spPr>
          <a:xfrm>
            <a:off x="652961" y="6457428"/>
            <a:ext cx="4310907" cy="137980"/>
          </a:xfrm>
          <a:prstGeom prst="rect">
            <a:avLst/>
          </a:prstGeom>
        </p:spPr>
        <p:txBody>
          <a:bodyPr vert="horz" wrap="square" lIns="0" tIns="0" rIns="0" bIns="0" rtlCol="0" anchor="b" anchorCtr="0"/>
          <a:lstStyle>
            <a:lvl1pPr algn="l">
              <a:defRPr sz="900" i="0">
                <a:solidFill>
                  <a:srgbClr val="FFFFFF"/>
                </a:solidFill>
                <a:latin typeface="Arial" pitchFamily="34" charset="0"/>
                <a:cs typeface="Arial" pitchFamily="34" charset="0"/>
              </a:defRPr>
            </a:lvl1pPr>
          </a:lstStyle>
          <a:p>
            <a:endParaRPr lang="en-US" dirty="0"/>
          </a:p>
        </p:txBody>
      </p:sp>
      <p:sp>
        <p:nvSpPr>
          <p:cNvPr id="12" name="Slide Number Placeholder 6"/>
          <p:cNvSpPr>
            <a:spLocks noGrp="1"/>
          </p:cNvSpPr>
          <p:nvPr>
            <p:ph type="sldNum" sz="quarter" idx="4"/>
          </p:nvPr>
        </p:nvSpPr>
        <p:spPr>
          <a:xfrm>
            <a:off x="281809" y="6440803"/>
            <a:ext cx="246061" cy="155233"/>
          </a:xfrm>
          <a:prstGeom prst="rect">
            <a:avLst/>
          </a:prstGeom>
        </p:spPr>
        <p:txBody>
          <a:bodyPr vert="horz" wrap="square" lIns="0" tIns="0" rIns="0" bIns="0" rtlCol="0" anchor="b" anchorCtr="0"/>
          <a:lstStyle>
            <a:lvl1pPr algn="l">
              <a:defRPr sz="900" i="0">
                <a:solidFill>
                  <a:srgbClr val="FFFFFF"/>
                </a:solidFill>
                <a:latin typeface="Arial" pitchFamily="34" charset="0"/>
                <a:cs typeface="Arial" pitchFamily="34" charset="0"/>
              </a:defRPr>
            </a:lvl1pPr>
          </a:lstStyle>
          <a:p>
            <a:fld id="{7BCC8D0D-EAEC-449D-9161-023DFF90F2E2}" type="slidenum">
              <a:rPr lang="en-US" smtClean="0"/>
              <a:pPr/>
              <a:t>‹#›</a:t>
            </a:fld>
            <a:endParaRPr lang="en-US" dirty="0"/>
          </a:p>
        </p:txBody>
      </p:sp>
      <p:pic>
        <p:nvPicPr>
          <p:cNvPr id="18" name="Picture 17"/>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6889341" y="6406440"/>
            <a:ext cx="1971802" cy="222960"/>
          </a:xfrm>
          <a:prstGeom prst="rect">
            <a:avLst/>
          </a:prstGeom>
        </p:spPr>
      </p:pic>
    </p:spTree>
    <p:extLst>
      <p:ext uri="{BB962C8B-B14F-4D97-AF65-F5344CB8AC3E}">
        <p14:creationId xmlns:p14="http://schemas.microsoft.com/office/powerpoint/2010/main" val="918672340"/>
      </p:ext>
    </p:extLst>
  </p:cSld>
  <p:clrMap bg1="lt1" tx1="dk1" bg2="lt2" tx2="dk2" accent1="accent1" accent2="accent2" accent3="accent3" accent4="accent4" accent5="accent5" accent6="accent6" hlink="hlink" folHlink="folHlink"/>
  <p:sldLayoutIdLst>
    <p:sldLayoutId id="2147483953" r:id="rId1"/>
    <p:sldLayoutId id="2147484002" r:id="rId2"/>
    <p:sldLayoutId id="2147484003" r:id="rId3"/>
    <p:sldLayoutId id="2147484004" r:id="rId4"/>
    <p:sldLayoutId id="2147484005" r:id="rId5"/>
    <p:sldLayoutId id="2147484006" r:id="rId6"/>
    <p:sldLayoutId id="2147484000" r:id="rId7"/>
    <p:sldLayoutId id="2147483960" r:id="rId8"/>
    <p:sldLayoutId id="2147483961" r:id="rId9"/>
    <p:sldLayoutId id="2147483962" r:id="rId10"/>
    <p:sldLayoutId id="2147483963" r:id="rId11"/>
    <p:sldLayoutId id="2147483964" r:id="rId12"/>
    <p:sldLayoutId id="2147483965" r:id="rId13"/>
    <p:sldLayoutId id="2147483966" r:id="rId14"/>
    <p:sldLayoutId id="2147483967" r:id="rId15"/>
    <p:sldLayoutId id="2147483968" r:id="rId16"/>
    <p:sldLayoutId id="2147484007" r:id="rId17"/>
    <p:sldLayoutId id="2147484008" r:id="rId18"/>
    <p:sldLayoutId id="2147484010" r:id="rId19"/>
  </p:sldLayoutIdLst>
  <p:transition>
    <p:fade/>
  </p:transition>
  <p:hf hdr="0" ftr="0" dt="0"/>
  <p:txStyles>
    <p:titleStyle>
      <a:lvl1pPr algn="l" defTabSz="914400" rtl="0" eaLnBrk="1" latinLnBrk="0" hangingPunct="1">
        <a:lnSpc>
          <a:spcPct val="85000"/>
        </a:lnSpc>
        <a:spcBef>
          <a:spcPct val="0"/>
        </a:spcBef>
        <a:buNone/>
        <a:defRPr lang="en-US" sz="3600" b="0" kern="1200" cap="none" spc="0" baseline="0" dirty="0" smtClean="0">
          <a:solidFill>
            <a:schemeClr val="bg1"/>
          </a:solidFill>
          <a:latin typeface="+mn-lt"/>
          <a:ea typeface="+mj-ea"/>
          <a:cs typeface="Arial" pitchFamily="34" charset="0"/>
        </a:defRPr>
      </a:lvl1pPr>
    </p:titleStyle>
    <p:bodyStyle>
      <a:lvl1pPr marL="168275" indent="-168275" algn="l" defTabSz="914400" rtl="0" eaLnBrk="1" latinLnBrk="0" hangingPunct="1">
        <a:lnSpc>
          <a:spcPct val="90000"/>
        </a:lnSpc>
        <a:spcBef>
          <a:spcPts val="1400"/>
        </a:spcBef>
        <a:buClr>
          <a:schemeClr val="bg1"/>
        </a:buClr>
        <a:buFont typeface="Wingdings" panose="05000000000000000000" pitchFamily="2" charset="2"/>
        <a:buChar char="§"/>
        <a:defRPr lang="en-US" sz="2100" b="0" kern="1200" dirty="0" smtClean="0">
          <a:solidFill>
            <a:schemeClr val="bg1"/>
          </a:solidFill>
          <a:latin typeface="+mj-lt"/>
          <a:ea typeface="+mn-ea"/>
          <a:cs typeface="+mn-cs"/>
        </a:defRPr>
      </a:lvl1pPr>
      <a:lvl2pPr marL="457200" indent="-227013" algn="l" defTabSz="914400" rtl="0" eaLnBrk="1" latinLnBrk="0" hangingPunct="1">
        <a:lnSpc>
          <a:spcPct val="90000"/>
        </a:lnSpc>
        <a:spcBef>
          <a:spcPts val="1400"/>
        </a:spcBef>
        <a:buClr>
          <a:schemeClr val="bg1"/>
        </a:buClr>
        <a:buFont typeface="Arial" panose="020B0604020202020204" pitchFamily="34" charset="0"/>
        <a:buChar char="•"/>
        <a:defRPr lang="en-US" sz="2100" b="0" kern="1200" dirty="0" smtClean="0">
          <a:solidFill>
            <a:schemeClr val="bg1"/>
          </a:solidFill>
          <a:latin typeface="+mj-lt"/>
          <a:ea typeface="+mn-ea"/>
          <a:cs typeface="+mn-cs"/>
        </a:defRPr>
      </a:lvl2pPr>
      <a:lvl3pPr marL="742950" indent="-227013" algn="l" defTabSz="914400" rtl="0" eaLnBrk="1" latinLnBrk="0" hangingPunct="1">
        <a:lnSpc>
          <a:spcPct val="90000"/>
        </a:lnSpc>
        <a:spcBef>
          <a:spcPts val="1400"/>
        </a:spcBef>
        <a:buClr>
          <a:schemeClr val="bg1"/>
        </a:buClr>
        <a:buFont typeface="Arial" panose="020B0604020202020204" pitchFamily="34" charset="0"/>
        <a:buChar char="‒"/>
        <a:defRPr lang="en-US" sz="2100" b="0" kern="1200" dirty="0" smtClean="0">
          <a:solidFill>
            <a:schemeClr val="bg1"/>
          </a:solidFill>
          <a:latin typeface="+mj-lt"/>
          <a:ea typeface="+mn-ea"/>
          <a:cs typeface="+mn-cs"/>
        </a:defRPr>
      </a:lvl3pPr>
      <a:lvl4pPr marL="1028700" indent="-228600" algn="l" defTabSz="914400" rtl="0" eaLnBrk="1" latinLnBrk="0" hangingPunct="1">
        <a:lnSpc>
          <a:spcPct val="90000"/>
        </a:lnSpc>
        <a:spcBef>
          <a:spcPts val="1400"/>
        </a:spcBef>
        <a:buClr>
          <a:schemeClr val="bg1"/>
        </a:buClr>
        <a:buFont typeface="Wingdings" panose="05000000000000000000" pitchFamily="2" charset="2"/>
        <a:buChar char="§"/>
        <a:defRPr lang="en-US" sz="2100" b="0" kern="1200" dirty="0" smtClean="0">
          <a:solidFill>
            <a:schemeClr val="bg1"/>
          </a:solidFill>
          <a:latin typeface="+mj-lt"/>
          <a:ea typeface="+mn-ea"/>
          <a:cs typeface="+mn-cs"/>
        </a:defRPr>
      </a:lvl4pPr>
      <a:lvl5pPr marL="1312863" indent="-227013" algn="l" defTabSz="914400" rtl="0" eaLnBrk="1" latinLnBrk="0" hangingPunct="1">
        <a:lnSpc>
          <a:spcPct val="90000"/>
        </a:lnSpc>
        <a:spcBef>
          <a:spcPts val="1400"/>
        </a:spcBef>
        <a:buClr>
          <a:schemeClr val="bg1"/>
        </a:buClr>
        <a:buFont typeface="Arial" panose="020B0604020202020204" pitchFamily="34" charset="0"/>
        <a:buChar char="•"/>
        <a:defRPr lang="en-US" sz="2100" b="0" kern="1200" dirty="0">
          <a:solidFill>
            <a:schemeClr val="bg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hyperlink" Target="https://implicit.harvard.edu/implicit/takeatest.html" TargetMode="External"/><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hyperlink" Target="https://pollev.com/odinakachukw765" TargetMode="External"/><Relationship Id="rId2" Type="http://schemas.openxmlformats.org/officeDocument/2006/relationships/notesSlide" Target="../notesSlides/notesSlide16.xml"/><Relationship Id="rId1" Type="http://schemas.openxmlformats.org/officeDocument/2006/relationships/slideLayout" Target="../slideLayouts/slideLayout26.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hyperlink" Target="http://creativecommons.org/licenses/by-nc-sa/3.0/" TargetMode="Externa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3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2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hyperlink" Target="https://implicit.harvard.edu/implicit/takeatest.html" TargetMode="External"/><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7.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B95E9-0DEE-B24B-AEC8-2E3687EEE9CC}"/>
              </a:ext>
            </a:extLst>
          </p:cNvPr>
          <p:cNvSpPr>
            <a:spLocks noGrp="1"/>
          </p:cNvSpPr>
          <p:nvPr>
            <p:ph type="title"/>
          </p:nvPr>
        </p:nvSpPr>
        <p:spPr>
          <a:xfrm>
            <a:off x="587365" y="1327217"/>
            <a:ext cx="6576108" cy="443198"/>
          </a:xfrm>
        </p:spPr>
        <p:txBody>
          <a:bodyPr/>
          <a:lstStyle/>
          <a:p>
            <a:r>
              <a:rPr lang="en-US" sz="2400" dirty="0"/>
              <a:t>Diversity, Equity, and Inclusion </a:t>
            </a:r>
          </a:p>
        </p:txBody>
      </p:sp>
      <p:sp>
        <p:nvSpPr>
          <p:cNvPr id="3" name="Text Placeholder 2">
            <a:extLst>
              <a:ext uri="{FF2B5EF4-FFF2-40B4-BE49-F238E27FC236}">
                <a16:creationId xmlns:a16="http://schemas.microsoft.com/office/drawing/2014/main" id="{7858A5A7-7CFA-3342-871A-7E9C9E9E79FD}"/>
              </a:ext>
            </a:extLst>
          </p:cNvPr>
          <p:cNvSpPr>
            <a:spLocks noGrp="1"/>
          </p:cNvSpPr>
          <p:nvPr>
            <p:ph type="body" idx="1"/>
          </p:nvPr>
        </p:nvSpPr>
        <p:spPr>
          <a:xfrm>
            <a:off x="544561" y="2169230"/>
            <a:ext cx="6685580" cy="1106347"/>
          </a:xfrm>
        </p:spPr>
        <p:txBody>
          <a:bodyPr/>
          <a:lstStyle/>
          <a:p>
            <a:r>
              <a:rPr lang="en-US" b="1" dirty="0"/>
              <a:t>Unconscious Bias</a:t>
            </a:r>
          </a:p>
        </p:txBody>
      </p:sp>
      <p:sp>
        <p:nvSpPr>
          <p:cNvPr id="5" name="Text Placeholder 4">
            <a:extLst>
              <a:ext uri="{FF2B5EF4-FFF2-40B4-BE49-F238E27FC236}">
                <a16:creationId xmlns:a16="http://schemas.microsoft.com/office/drawing/2014/main" id="{E365EC7B-1F9A-EE4A-814F-08431EC05EF8}"/>
              </a:ext>
            </a:extLst>
          </p:cNvPr>
          <p:cNvSpPr>
            <a:spLocks noGrp="1"/>
          </p:cNvSpPr>
          <p:nvPr>
            <p:ph type="body" sz="quarter" idx="10"/>
          </p:nvPr>
        </p:nvSpPr>
        <p:spPr>
          <a:xfrm>
            <a:off x="3378873" y="4276707"/>
            <a:ext cx="3733800" cy="870747"/>
          </a:xfrm>
        </p:spPr>
        <p:txBody>
          <a:bodyPr/>
          <a:lstStyle/>
          <a:p>
            <a:pPr algn="r">
              <a:buClr>
                <a:schemeClr val="bg1"/>
              </a:buClr>
            </a:pPr>
            <a:r>
              <a:rPr lang="en-US" dirty="0" err="1"/>
              <a:t>LaMisha</a:t>
            </a:r>
            <a:r>
              <a:rPr lang="en-US" dirty="0"/>
              <a:t> Hill, PhD</a:t>
            </a:r>
          </a:p>
          <a:p>
            <a:pPr algn="r">
              <a:buClr>
                <a:schemeClr val="bg1"/>
              </a:buClr>
            </a:pPr>
            <a:r>
              <a:rPr lang="en-US" sz="1400" dirty="0"/>
              <a:t>Licensed Psychologist</a:t>
            </a:r>
          </a:p>
          <a:p>
            <a:pPr algn="r">
              <a:buClr>
                <a:schemeClr val="bg1"/>
              </a:buClr>
            </a:pPr>
            <a:r>
              <a:rPr lang="en-US" sz="1400" dirty="0"/>
              <a:t>Adjunct Professor, OB/GYN</a:t>
            </a:r>
          </a:p>
          <a:p>
            <a:pPr algn="r">
              <a:buClr>
                <a:schemeClr val="bg1"/>
              </a:buClr>
            </a:pPr>
            <a:r>
              <a:rPr lang="en-US" sz="1400" dirty="0"/>
              <a:t>Office of Diversity and Outreach</a:t>
            </a:r>
          </a:p>
        </p:txBody>
      </p:sp>
      <p:sp>
        <p:nvSpPr>
          <p:cNvPr id="6" name="Text Placeholder 4">
            <a:extLst>
              <a:ext uri="{FF2B5EF4-FFF2-40B4-BE49-F238E27FC236}">
                <a16:creationId xmlns:a16="http://schemas.microsoft.com/office/drawing/2014/main" id="{E365EC7B-1F9A-EE4A-814F-08431EC05EF8}"/>
              </a:ext>
            </a:extLst>
          </p:cNvPr>
          <p:cNvSpPr txBox="1">
            <a:spLocks/>
          </p:cNvSpPr>
          <p:nvPr/>
        </p:nvSpPr>
        <p:spPr>
          <a:xfrm>
            <a:off x="485765" y="4289408"/>
            <a:ext cx="3466453" cy="870747"/>
          </a:xfrm>
          <a:prstGeom prst="rect">
            <a:avLst/>
          </a:prstGeom>
        </p:spPr>
        <p:txBody>
          <a:bodyPr vert="horz" wrap="square" lIns="0" tIns="0" rIns="0" bIns="0" rtlCol="0" anchor="t" anchorCtr="0">
            <a:noAutofit/>
          </a:bodyPr>
          <a:lstStyle>
            <a:lvl1pPr marL="0" indent="0" algn="l" defTabSz="914400" rtl="0" eaLnBrk="1" latinLnBrk="0" hangingPunct="1">
              <a:lnSpc>
                <a:spcPct val="90000"/>
              </a:lnSpc>
              <a:spcBef>
                <a:spcPts val="0"/>
              </a:spcBef>
              <a:buClr>
                <a:schemeClr val="accent1"/>
              </a:buClr>
              <a:buFont typeface="Wingdings" panose="05000000000000000000" pitchFamily="2" charset="2"/>
              <a:buNone/>
              <a:defRPr lang="en-US" sz="1800" b="0" i="0" kern="1200" smtClean="0">
                <a:solidFill>
                  <a:schemeClr val="bg1"/>
                </a:solidFill>
                <a:latin typeface="+mj-lt"/>
                <a:ea typeface="+mn-ea"/>
                <a:cs typeface="Arial" pitchFamily="34" charset="0"/>
              </a:defRPr>
            </a:lvl1pPr>
            <a:lvl2pPr marL="457200" indent="-227013" algn="l" defTabSz="914400" rtl="0" eaLnBrk="1" latinLnBrk="0" hangingPunct="1">
              <a:lnSpc>
                <a:spcPct val="90000"/>
              </a:lnSpc>
              <a:spcBef>
                <a:spcPts val="1400"/>
              </a:spcBef>
              <a:buClr>
                <a:schemeClr val="accent1"/>
              </a:buClr>
              <a:buFont typeface="Arial" panose="020B0604020202020204" pitchFamily="34" charset="0"/>
              <a:buChar char="•"/>
              <a:defRPr lang="en-US" sz="1800" b="0" kern="1200" smtClean="0">
                <a:solidFill>
                  <a:schemeClr val="tx1"/>
                </a:solidFill>
                <a:latin typeface="+mn-lt"/>
                <a:ea typeface="+mn-ea"/>
                <a:cs typeface="+mn-cs"/>
              </a:defRPr>
            </a:lvl2pPr>
            <a:lvl3pPr marL="742950" indent="-227013" algn="l" defTabSz="914400" rtl="0" eaLnBrk="1" latinLnBrk="0" hangingPunct="1">
              <a:lnSpc>
                <a:spcPct val="90000"/>
              </a:lnSpc>
              <a:spcBef>
                <a:spcPts val="1400"/>
              </a:spcBef>
              <a:buClr>
                <a:schemeClr val="accent1"/>
              </a:buClr>
              <a:buFont typeface="Arial" panose="020B0604020202020204" pitchFamily="34" charset="0"/>
              <a:buChar char="‒"/>
              <a:defRPr lang="en-US" sz="1800" b="0" kern="1200" smtClean="0">
                <a:solidFill>
                  <a:schemeClr val="tx1"/>
                </a:solidFill>
                <a:latin typeface="+mn-lt"/>
                <a:ea typeface="+mn-ea"/>
                <a:cs typeface="+mn-cs"/>
              </a:defRPr>
            </a:lvl3pPr>
            <a:lvl4pPr marL="1028700" indent="-228600" algn="l" defTabSz="914400" rtl="0" eaLnBrk="1" latinLnBrk="0" hangingPunct="1">
              <a:lnSpc>
                <a:spcPct val="90000"/>
              </a:lnSpc>
              <a:spcBef>
                <a:spcPts val="1400"/>
              </a:spcBef>
              <a:buClr>
                <a:schemeClr val="accent1"/>
              </a:buClr>
              <a:buFont typeface="Wingdings" panose="05000000000000000000" pitchFamily="2" charset="2"/>
              <a:buChar char="§"/>
              <a:defRPr lang="en-US" sz="1800" b="0" kern="1200" smtClean="0">
                <a:solidFill>
                  <a:schemeClr val="tx1"/>
                </a:solidFill>
                <a:latin typeface="+mn-lt"/>
                <a:ea typeface="+mn-ea"/>
                <a:cs typeface="+mn-cs"/>
              </a:defRPr>
            </a:lvl4pPr>
            <a:lvl5pPr marL="1312863" indent="-227013" algn="l" defTabSz="914400" rtl="0" eaLnBrk="1" latinLnBrk="0" hangingPunct="1">
              <a:lnSpc>
                <a:spcPct val="90000"/>
              </a:lnSpc>
              <a:spcBef>
                <a:spcPts val="1400"/>
              </a:spcBef>
              <a:buClr>
                <a:schemeClr val="accent1"/>
              </a:buClr>
              <a:buFont typeface="Arial" panose="020B0604020202020204" pitchFamily="34" charset="0"/>
              <a:buChar char="•"/>
              <a:defRPr lang="en-US" sz="1800" b="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chemeClr val="bg1"/>
              </a:buClr>
            </a:pPr>
            <a:r>
              <a:rPr lang="en-US" dirty="0"/>
              <a:t>Odinakachukwu Ehie, MD</a:t>
            </a:r>
          </a:p>
          <a:p>
            <a:pPr>
              <a:buClr>
                <a:schemeClr val="bg1"/>
              </a:buClr>
            </a:pPr>
            <a:r>
              <a:rPr lang="en-US" sz="1400" dirty="0"/>
              <a:t>Clinical Associate Professor</a:t>
            </a:r>
          </a:p>
          <a:p>
            <a:pPr>
              <a:buClr>
                <a:schemeClr val="bg1"/>
              </a:buClr>
            </a:pPr>
            <a:r>
              <a:rPr lang="en-US" sz="1400" dirty="0"/>
              <a:t>Pediatric Anesthesia</a:t>
            </a:r>
          </a:p>
          <a:p>
            <a:pPr>
              <a:buClr>
                <a:schemeClr val="bg1"/>
              </a:buClr>
            </a:pPr>
            <a:r>
              <a:rPr lang="en-US" sz="1400" dirty="0"/>
              <a:t>Department of Anesthesiology</a:t>
            </a:r>
          </a:p>
        </p:txBody>
      </p:sp>
    </p:spTree>
    <p:extLst>
      <p:ext uri="{BB962C8B-B14F-4D97-AF65-F5344CB8AC3E}">
        <p14:creationId xmlns:p14="http://schemas.microsoft.com/office/powerpoint/2010/main" val="76865988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81810" y="481263"/>
            <a:ext cx="8001580" cy="1301624"/>
          </a:xfrm>
        </p:spPr>
        <p:txBody>
          <a:bodyPr>
            <a:noAutofit/>
          </a:bodyPr>
          <a:lstStyle/>
          <a:p>
            <a:pPr algn="ctr"/>
            <a:r>
              <a:rPr lang="en-US" sz="3000" b="1" dirty="0">
                <a:solidFill>
                  <a:srgbClr val="FFFF00"/>
                </a:solidFill>
              </a:rPr>
              <a:t>Harvard Implicit Association Test</a:t>
            </a:r>
          </a:p>
        </p:txBody>
      </p:sp>
      <p:sp>
        <p:nvSpPr>
          <p:cNvPr id="2" name="Slide Number Placeholder 1"/>
          <p:cNvSpPr>
            <a:spLocks noGrp="1"/>
          </p:cNvSpPr>
          <p:nvPr>
            <p:ph type="sldNum" sz="quarter" idx="12"/>
          </p:nvPr>
        </p:nvSpPr>
        <p:spPr/>
        <p:txBody>
          <a:bodyPr/>
          <a:lstStyle/>
          <a:p>
            <a:fld id="{6113E31D-E2AB-40D1-8B51-AFA5AFEF393A}" type="slidenum">
              <a:rPr lang="en-US" smtClean="0"/>
              <a:t>9</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0470" y="2175814"/>
            <a:ext cx="4733365" cy="3345763"/>
          </a:xfrm>
          <a:prstGeom prst="rect">
            <a:avLst/>
          </a:prstGeom>
        </p:spPr>
      </p:pic>
      <p:sp>
        <p:nvSpPr>
          <p:cNvPr id="11" name="Rectangle 10"/>
          <p:cNvSpPr/>
          <p:nvPr/>
        </p:nvSpPr>
        <p:spPr>
          <a:xfrm>
            <a:off x="2702859" y="4165227"/>
            <a:ext cx="4316507" cy="242047"/>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lIns="68577" tIns="34289" rIns="68577" bIns="34289" rtlCol="0" anchor="ctr"/>
          <a:lstStyle/>
          <a:p>
            <a:pPr algn="ctr" defTabSz="514350" fontAlgn="base">
              <a:spcBef>
                <a:spcPct val="0"/>
              </a:spcBef>
              <a:spcAft>
                <a:spcPct val="0"/>
              </a:spcAft>
              <a:defRPr/>
            </a:pPr>
            <a:endParaRPr lang="en-US" sz="1350" dirty="0">
              <a:solidFill>
                <a:prstClr val="white"/>
              </a:solidFill>
              <a:latin typeface="Arial"/>
              <a:sym typeface="Gill Sans" charset="0"/>
            </a:endParaRPr>
          </a:p>
        </p:txBody>
      </p:sp>
      <p:cxnSp>
        <p:nvCxnSpPr>
          <p:cNvPr id="12" name="Straight Arrow Connector 11"/>
          <p:cNvCxnSpPr/>
          <p:nvPr/>
        </p:nvCxnSpPr>
        <p:spPr>
          <a:xfrm>
            <a:off x="2299447" y="4165226"/>
            <a:ext cx="389966" cy="9412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304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6"/>
          <p:cNvSpPr>
            <a:spLocks noGrp="1"/>
          </p:cNvSpPr>
          <p:nvPr>
            <p:ph type="sldNum" sz="quarter" idx="4"/>
          </p:nvPr>
        </p:nvSpPr>
        <p:spPr>
          <a:xfrm>
            <a:off x="281809" y="6440803"/>
            <a:ext cx="246061" cy="155233"/>
          </a:xfrm>
          <a:prstGeom prst="rect">
            <a:avLst/>
          </a:prstGeom>
        </p:spPr>
        <p:txBody>
          <a:bodyPr vert="horz" wrap="square" lIns="0" tIns="0" rIns="0" bIns="0" rtlCol="0" anchor="b" anchorCtr="0"/>
          <a:lstStyle>
            <a:lvl1pPr algn="l">
              <a:defRPr sz="900" i="0">
                <a:solidFill>
                  <a:srgbClr val="FFFFFF"/>
                </a:solidFill>
                <a:latin typeface="Arial" pitchFamily="34" charset="0"/>
                <a:cs typeface="Arial" pitchFamily="34" charset="0"/>
              </a:defRPr>
            </a:lvl1pPr>
          </a:lstStyle>
          <a:p>
            <a:fld id="{7BCC8D0D-EAEC-449D-9161-023DFF90F2E2}" type="slidenum">
              <a:rPr lang="en-US" smtClean="0"/>
              <a:pPr/>
              <a:t>10</a:t>
            </a:fld>
            <a:endParaRPr lang="en-US" dirty="0"/>
          </a:p>
        </p:txBody>
      </p:sp>
      <p:sp>
        <p:nvSpPr>
          <p:cNvPr id="10" name="Title 1"/>
          <p:cNvSpPr>
            <a:spLocks noGrp="1"/>
          </p:cNvSpPr>
          <p:nvPr>
            <p:ph type="title"/>
          </p:nvPr>
        </p:nvSpPr>
        <p:spPr>
          <a:xfrm>
            <a:off x="281809" y="171939"/>
            <a:ext cx="7551422" cy="597195"/>
          </a:xfrm>
        </p:spPr>
        <p:txBody>
          <a:bodyPr>
            <a:noAutofit/>
          </a:bodyPr>
          <a:lstStyle/>
          <a:p>
            <a:r>
              <a:rPr lang="en-US" sz="4000" dirty="0">
                <a:solidFill>
                  <a:srgbClr val="FFFF00"/>
                </a:solidFill>
              </a:rPr>
              <a:t>Harvard Implicit Association Test</a:t>
            </a:r>
            <a:endParaRPr lang="en-US" sz="4000" b="1" dirty="0"/>
          </a:p>
        </p:txBody>
      </p:sp>
      <p:sp>
        <p:nvSpPr>
          <p:cNvPr id="11" name="Content Placeholder 2"/>
          <p:cNvSpPr>
            <a:spLocks noGrp="1"/>
          </p:cNvSpPr>
          <p:nvPr>
            <p:ph idx="1"/>
          </p:nvPr>
        </p:nvSpPr>
        <p:spPr>
          <a:xfrm>
            <a:off x="281809" y="1114425"/>
            <a:ext cx="7905261" cy="4635796"/>
          </a:xfrm>
        </p:spPr>
        <p:txBody>
          <a:bodyPr>
            <a:noAutofit/>
          </a:bodyPr>
          <a:lstStyle/>
          <a:p>
            <a:pPr marL="342900" indent="-342900">
              <a:lnSpc>
                <a:spcPct val="100000"/>
              </a:lnSpc>
              <a:spcBef>
                <a:spcPts val="0"/>
              </a:spcBef>
              <a:buClrTx/>
              <a:buFont typeface="Courier New" charset="0"/>
              <a:buChar char="o"/>
              <a:defRPr/>
            </a:pPr>
            <a:r>
              <a:rPr lang="en-US" sz="2400" dirty="0">
                <a:solidFill>
                  <a:schemeClr val="bg2"/>
                </a:solidFill>
                <a:hlinkClick r:id="rId3">
                  <a:extLst>
                    <a:ext uri="{A12FA001-AC4F-418D-AE19-62706E023703}">
                      <ahyp:hlinkClr xmlns:ahyp="http://schemas.microsoft.com/office/drawing/2018/hyperlinkcolor" val="tx"/>
                    </a:ext>
                  </a:extLst>
                </a:hlinkClick>
              </a:rPr>
              <a:t>https://implicit.harvard.edu/implicit/takeatest.html</a:t>
            </a:r>
            <a:endParaRPr lang="en-US" sz="2400" dirty="0">
              <a:solidFill>
                <a:schemeClr val="bg2"/>
              </a:solidFill>
            </a:endParaRPr>
          </a:p>
          <a:p>
            <a:pPr marL="342900" lvl="0" indent="-342900">
              <a:lnSpc>
                <a:spcPct val="100000"/>
              </a:lnSpc>
              <a:spcBef>
                <a:spcPts val="0"/>
              </a:spcBef>
              <a:buClrTx/>
              <a:buFont typeface="Courier New" charset="0"/>
              <a:buChar char="o"/>
              <a:defRPr/>
            </a:pPr>
            <a:endParaRPr lang="en-US" sz="2300" dirty="0"/>
          </a:p>
        </p:txBody>
      </p:sp>
    </p:spTree>
    <p:extLst>
      <p:ext uri="{BB962C8B-B14F-4D97-AF65-F5344CB8AC3E}">
        <p14:creationId xmlns:p14="http://schemas.microsoft.com/office/powerpoint/2010/main" val="378570677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6"/>
          <p:cNvSpPr>
            <a:spLocks noGrp="1"/>
          </p:cNvSpPr>
          <p:nvPr>
            <p:ph type="sldNum" sz="quarter" idx="4"/>
          </p:nvPr>
        </p:nvSpPr>
        <p:spPr>
          <a:xfrm>
            <a:off x="281809" y="6440803"/>
            <a:ext cx="246061" cy="155233"/>
          </a:xfrm>
          <a:prstGeom prst="rect">
            <a:avLst/>
          </a:prstGeom>
        </p:spPr>
        <p:txBody>
          <a:bodyPr vert="horz" wrap="square" lIns="0" tIns="0" rIns="0" bIns="0" rtlCol="0" anchor="b" anchorCtr="0"/>
          <a:lstStyle>
            <a:lvl1pPr algn="l">
              <a:defRPr sz="900" i="0">
                <a:solidFill>
                  <a:srgbClr val="FFFFFF"/>
                </a:solidFill>
                <a:latin typeface="Arial" pitchFamily="34" charset="0"/>
                <a:cs typeface="Arial" pitchFamily="34" charset="0"/>
              </a:defRPr>
            </a:lvl1pPr>
          </a:lstStyle>
          <a:p>
            <a:fld id="{7BCC8D0D-EAEC-449D-9161-023DFF90F2E2}" type="slidenum">
              <a:rPr lang="en-US" smtClean="0"/>
              <a:pPr/>
              <a:t>11</a:t>
            </a:fld>
            <a:endParaRPr lang="en-US" dirty="0"/>
          </a:p>
        </p:txBody>
      </p:sp>
      <p:sp>
        <p:nvSpPr>
          <p:cNvPr id="10" name="Title 1"/>
          <p:cNvSpPr>
            <a:spLocks noGrp="1"/>
          </p:cNvSpPr>
          <p:nvPr>
            <p:ph type="title"/>
          </p:nvPr>
        </p:nvSpPr>
        <p:spPr>
          <a:xfrm>
            <a:off x="281809" y="171939"/>
            <a:ext cx="7551422" cy="597195"/>
          </a:xfrm>
        </p:spPr>
        <p:txBody>
          <a:bodyPr>
            <a:noAutofit/>
          </a:bodyPr>
          <a:lstStyle/>
          <a:p>
            <a:r>
              <a:rPr lang="en-US" sz="4000" dirty="0">
                <a:solidFill>
                  <a:srgbClr val="FFFF00"/>
                </a:solidFill>
              </a:rPr>
              <a:t>Harvard Implicit Association Test</a:t>
            </a:r>
            <a:endParaRPr lang="en-US" sz="4000" b="1" dirty="0"/>
          </a:p>
        </p:txBody>
      </p:sp>
      <p:sp>
        <p:nvSpPr>
          <p:cNvPr id="11" name="Content Placeholder 2"/>
          <p:cNvSpPr>
            <a:spLocks noGrp="1"/>
          </p:cNvSpPr>
          <p:nvPr>
            <p:ph idx="1"/>
          </p:nvPr>
        </p:nvSpPr>
        <p:spPr>
          <a:xfrm>
            <a:off x="281809" y="1114425"/>
            <a:ext cx="7905261" cy="4635796"/>
          </a:xfrm>
        </p:spPr>
        <p:txBody>
          <a:bodyPr>
            <a:noAutofit/>
          </a:bodyPr>
          <a:lstStyle/>
          <a:p>
            <a:pPr marL="342900" lvl="0" indent="-342900">
              <a:lnSpc>
                <a:spcPct val="100000"/>
              </a:lnSpc>
              <a:spcBef>
                <a:spcPts val="0"/>
              </a:spcBef>
              <a:buClrTx/>
              <a:buFont typeface="Courier New" charset="0"/>
              <a:buChar char="o"/>
              <a:defRPr/>
            </a:pPr>
            <a:r>
              <a:rPr lang="en-US" sz="2300" dirty="0"/>
              <a:t>What surprised you about your results?</a:t>
            </a:r>
          </a:p>
          <a:p>
            <a:pPr marL="342900" lvl="0" indent="-342900">
              <a:lnSpc>
                <a:spcPct val="100000"/>
              </a:lnSpc>
              <a:spcBef>
                <a:spcPts val="0"/>
              </a:spcBef>
              <a:buClrTx/>
              <a:buFont typeface="Courier New" charset="0"/>
              <a:buChar char="o"/>
              <a:defRPr/>
            </a:pPr>
            <a:endParaRPr lang="en-US" sz="2300" dirty="0"/>
          </a:p>
          <a:p>
            <a:pPr marL="342900" lvl="0" indent="-342900">
              <a:lnSpc>
                <a:spcPct val="100000"/>
              </a:lnSpc>
              <a:spcBef>
                <a:spcPts val="0"/>
              </a:spcBef>
              <a:buClrTx/>
              <a:buFont typeface="Courier New" charset="0"/>
              <a:buChar char="o"/>
              <a:defRPr/>
            </a:pPr>
            <a:r>
              <a:rPr lang="en-US" sz="2300" dirty="0"/>
              <a:t>What feelings did you notice bubbling up?</a:t>
            </a:r>
          </a:p>
          <a:p>
            <a:pPr marL="342900" lvl="0" indent="-342900">
              <a:lnSpc>
                <a:spcPct val="100000"/>
              </a:lnSpc>
              <a:spcBef>
                <a:spcPts val="0"/>
              </a:spcBef>
              <a:buClrTx/>
              <a:buFont typeface="Courier New" charset="0"/>
              <a:buChar char="o"/>
              <a:defRPr/>
            </a:pPr>
            <a:endParaRPr lang="en-US" sz="2300" dirty="0"/>
          </a:p>
          <a:p>
            <a:pPr marL="342900" lvl="0" indent="-342900">
              <a:lnSpc>
                <a:spcPct val="100000"/>
              </a:lnSpc>
              <a:spcBef>
                <a:spcPts val="0"/>
              </a:spcBef>
              <a:buClrTx/>
              <a:buFont typeface="Courier New" charset="0"/>
              <a:buChar char="o"/>
              <a:defRPr/>
            </a:pPr>
            <a:r>
              <a:rPr lang="en-US" sz="2300" dirty="0"/>
              <a:t>How does unconscious bias manifest in your educational training? In your workplace?</a:t>
            </a:r>
          </a:p>
          <a:p>
            <a:pPr marL="342900" lvl="0" indent="-342900">
              <a:lnSpc>
                <a:spcPct val="100000"/>
              </a:lnSpc>
              <a:spcBef>
                <a:spcPts val="0"/>
              </a:spcBef>
              <a:buClrTx/>
              <a:buFont typeface="Courier New" charset="0"/>
              <a:buChar char="o"/>
              <a:defRPr/>
            </a:pPr>
            <a:endParaRPr lang="en-US" sz="2300" dirty="0"/>
          </a:p>
          <a:p>
            <a:pPr marL="342900" lvl="0" indent="-342900">
              <a:lnSpc>
                <a:spcPct val="100000"/>
              </a:lnSpc>
              <a:spcBef>
                <a:spcPts val="0"/>
              </a:spcBef>
              <a:buClrTx/>
              <a:buFont typeface="Courier New" charset="0"/>
              <a:buChar char="o"/>
              <a:defRPr/>
            </a:pPr>
            <a:r>
              <a:rPr lang="en-US" sz="2300" dirty="0"/>
              <a:t>How does structural racism manifest in your educational training? In your workplace?</a:t>
            </a:r>
          </a:p>
        </p:txBody>
      </p:sp>
    </p:spTree>
    <p:extLst>
      <p:ext uri="{BB962C8B-B14F-4D97-AF65-F5344CB8AC3E}">
        <p14:creationId xmlns:p14="http://schemas.microsoft.com/office/powerpoint/2010/main" val="210063810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81808" y="171939"/>
            <a:ext cx="8710240" cy="1428261"/>
          </a:xfrm>
        </p:spPr>
        <p:txBody>
          <a:bodyPr>
            <a:noAutofit/>
          </a:bodyPr>
          <a:lstStyle/>
          <a:p>
            <a:pPr algn="ctr"/>
            <a:r>
              <a:rPr lang="en-US" sz="4000">
                <a:solidFill>
                  <a:srgbClr val="FFFF00"/>
                </a:solidFill>
              </a:rPr>
              <a:t>Racial Preferences of White/Black/Biracial Adults</a:t>
            </a:r>
            <a:endParaRPr lang="en-US" sz="4000" b="1" dirty="0"/>
          </a:p>
        </p:txBody>
      </p:sp>
      <p:sp>
        <p:nvSpPr>
          <p:cNvPr id="7" name="TextBox 6"/>
          <p:cNvSpPr txBox="1"/>
          <p:nvPr/>
        </p:nvSpPr>
        <p:spPr bwMode="auto">
          <a:xfrm>
            <a:off x="281808" y="1600200"/>
            <a:ext cx="4013200" cy="4062651"/>
          </a:xfrm>
          <a:prstGeom prst="rect">
            <a:avLst/>
          </a:prstGeom>
          <a:noFill/>
          <a:ln w="19050" algn="ctr">
            <a:noFill/>
            <a:miter lim="800000"/>
            <a:headEnd/>
            <a:tailEnd/>
          </a:ln>
        </p:spPr>
        <p:txBody>
          <a:bodyPr wrap="square" lIns="0" tIns="0" rIns="0" bIns="0" rtlCol="0">
            <a:spAutoFit/>
          </a:bodyPr>
          <a:lstStyle/>
          <a:p>
            <a:pPr marL="342900" indent="-342900" fontAlgn="base">
              <a:buFont typeface="Courier New" charset="0"/>
              <a:buChar char="o"/>
            </a:pPr>
            <a:r>
              <a:rPr lang="en-US" sz="2200" dirty="0">
                <a:solidFill>
                  <a:schemeClr val="bg1"/>
                </a:solidFill>
                <a:latin typeface="+mj-lt"/>
              </a:rPr>
              <a:t>Pew Research Center used IAT to measure racial bias</a:t>
            </a:r>
          </a:p>
          <a:p>
            <a:pPr marL="800100" lvl="1" indent="-342900" fontAlgn="base">
              <a:buFont typeface="Courier New" charset="0"/>
              <a:buChar char="o"/>
            </a:pPr>
            <a:r>
              <a:rPr lang="en-US" sz="2200" dirty="0">
                <a:solidFill>
                  <a:schemeClr val="bg1"/>
                </a:solidFill>
                <a:latin typeface="+mj-lt"/>
              </a:rPr>
              <a:t>Single-race whites, blacks, Asians</a:t>
            </a:r>
          </a:p>
          <a:p>
            <a:pPr marL="800100" lvl="1" indent="-342900" fontAlgn="base">
              <a:buFont typeface="Courier New" charset="0"/>
              <a:buChar char="o"/>
            </a:pPr>
            <a:r>
              <a:rPr lang="en-US" sz="2200" dirty="0">
                <a:solidFill>
                  <a:schemeClr val="bg1"/>
                </a:solidFill>
                <a:latin typeface="+mj-lt"/>
              </a:rPr>
              <a:t>Biracial (white and black) or (white and Asian)</a:t>
            </a:r>
          </a:p>
          <a:p>
            <a:pPr marL="800100" lvl="1" indent="-342900" fontAlgn="base">
              <a:buFont typeface="Courier New" charset="0"/>
              <a:buChar char="o"/>
            </a:pPr>
            <a:endParaRPr lang="en-US" sz="2200" dirty="0">
              <a:solidFill>
                <a:schemeClr val="bg1"/>
              </a:solidFill>
              <a:latin typeface="+mj-lt"/>
            </a:endParaRPr>
          </a:p>
          <a:p>
            <a:pPr marL="342900" indent="-342900" fontAlgn="base">
              <a:buFont typeface="Courier New" charset="0"/>
              <a:buChar char="o"/>
            </a:pPr>
            <a:r>
              <a:rPr lang="en-US" sz="2200" dirty="0">
                <a:solidFill>
                  <a:schemeClr val="bg1"/>
                </a:solidFill>
                <a:latin typeface="+mj-lt"/>
              </a:rPr>
              <a:t>Studied whether biracial adults unconsciously view one of their racial backgrounds more favorably​</a:t>
            </a:r>
          </a:p>
          <a:p>
            <a:pPr marL="342900" indent="-342900">
              <a:buFont typeface="Courier New" charset="0"/>
              <a:buChar char="o"/>
            </a:pPr>
            <a:endParaRPr lang="en-US" sz="2200" dirty="0" err="1">
              <a:solidFill>
                <a:schemeClr val="bg1"/>
              </a:solidFill>
              <a:latin typeface="+mj-lt"/>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4656" y="1752600"/>
            <a:ext cx="4417744" cy="3302000"/>
          </a:xfrm>
          <a:prstGeom prst="rect">
            <a:avLst/>
          </a:prstGeom>
        </p:spPr>
      </p:pic>
    </p:spTree>
    <p:extLst>
      <p:ext uri="{BB962C8B-B14F-4D97-AF65-F5344CB8AC3E}">
        <p14:creationId xmlns:p14="http://schemas.microsoft.com/office/powerpoint/2010/main" val="1909556224"/>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AA99E1-696F-7845-B914-F945B3411BF9}"/>
              </a:ext>
            </a:extLst>
          </p:cNvPr>
          <p:cNvPicPr>
            <a:picLocks noChangeAspect="1"/>
          </p:cNvPicPr>
          <p:nvPr/>
        </p:nvPicPr>
        <p:blipFill rotWithShape="1">
          <a:blip r:embed="rId3"/>
          <a:srcRect t="77010"/>
          <a:stretch/>
        </p:blipFill>
        <p:spPr>
          <a:xfrm>
            <a:off x="2854138" y="4851775"/>
            <a:ext cx="3765923" cy="1306185"/>
          </a:xfrm>
          <a:prstGeom prst="rect">
            <a:avLst/>
          </a:prstGeom>
        </p:spPr>
      </p:pic>
      <p:pic>
        <p:nvPicPr>
          <p:cNvPr id="5" name="Picture 4">
            <a:extLst>
              <a:ext uri="{FF2B5EF4-FFF2-40B4-BE49-F238E27FC236}">
                <a16:creationId xmlns:a16="http://schemas.microsoft.com/office/drawing/2014/main" id="{F26D4087-E090-9A45-93BF-93D39A3198F2}"/>
              </a:ext>
            </a:extLst>
          </p:cNvPr>
          <p:cNvPicPr>
            <a:picLocks noChangeAspect="1"/>
          </p:cNvPicPr>
          <p:nvPr/>
        </p:nvPicPr>
        <p:blipFill rotWithShape="1">
          <a:blip r:embed="rId3"/>
          <a:srcRect t="9497" b="55053"/>
          <a:stretch/>
        </p:blipFill>
        <p:spPr>
          <a:xfrm>
            <a:off x="504609" y="1992772"/>
            <a:ext cx="4105492" cy="2811670"/>
          </a:xfrm>
          <a:prstGeom prst="rect">
            <a:avLst/>
          </a:prstGeom>
        </p:spPr>
      </p:pic>
      <p:sp>
        <p:nvSpPr>
          <p:cNvPr id="6" name="Title 1"/>
          <p:cNvSpPr>
            <a:spLocks noGrp="1"/>
          </p:cNvSpPr>
          <p:nvPr>
            <p:ph type="title"/>
          </p:nvPr>
        </p:nvSpPr>
        <p:spPr>
          <a:xfrm>
            <a:off x="281808" y="171939"/>
            <a:ext cx="8710240" cy="1428261"/>
          </a:xfrm>
        </p:spPr>
        <p:txBody>
          <a:bodyPr>
            <a:noAutofit/>
          </a:bodyPr>
          <a:lstStyle/>
          <a:p>
            <a:pPr algn="ctr"/>
            <a:r>
              <a:rPr lang="en-US" sz="4000">
                <a:solidFill>
                  <a:srgbClr val="FFFF00"/>
                </a:solidFill>
              </a:rPr>
              <a:t>Racial Preferences of White/Black/Biracial Adults</a:t>
            </a:r>
            <a:endParaRPr lang="en-US" sz="4000" b="1"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7100" y="2184400"/>
            <a:ext cx="4119138" cy="2620042"/>
          </a:xfrm>
          <a:prstGeom prst="rect">
            <a:avLst/>
          </a:prstGeom>
        </p:spPr>
      </p:pic>
    </p:spTree>
    <p:extLst>
      <p:ext uri="{BB962C8B-B14F-4D97-AF65-F5344CB8AC3E}">
        <p14:creationId xmlns:p14="http://schemas.microsoft.com/office/powerpoint/2010/main" val="197400722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6"/>
          <p:cNvSpPr>
            <a:spLocks noGrp="1"/>
          </p:cNvSpPr>
          <p:nvPr>
            <p:ph type="sldNum" sz="quarter" idx="4"/>
          </p:nvPr>
        </p:nvSpPr>
        <p:spPr>
          <a:xfrm>
            <a:off x="281809" y="6440803"/>
            <a:ext cx="246061" cy="155233"/>
          </a:xfrm>
          <a:prstGeom prst="rect">
            <a:avLst/>
          </a:prstGeom>
        </p:spPr>
        <p:txBody>
          <a:bodyPr vert="horz" wrap="square" lIns="0" tIns="0" rIns="0" bIns="0" rtlCol="0" anchor="b" anchorCtr="0"/>
          <a:lstStyle>
            <a:lvl1pPr algn="l">
              <a:defRPr sz="900" i="0">
                <a:solidFill>
                  <a:srgbClr val="FFFFFF"/>
                </a:solidFill>
                <a:latin typeface="Arial" pitchFamily="34" charset="0"/>
                <a:cs typeface="Arial" pitchFamily="34" charset="0"/>
              </a:defRPr>
            </a:lvl1pPr>
          </a:lstStyle>
          <a:p>
            <a:fld id="{7BCC8D0D-EAEC-449D-9161-023DFF90F2E2}" type="slidenum">
              <a:rPr lang="en-US" smtClean="0"/>
              <a:pPr/>
              <a:t>14</a:t>
            </a:fld>
            <a:endParaRPr lang="en-US" dirty="0"/>
          </a:p>
        </p:txBody>
      </p:sp>
      <p:sp>
        <p:nvSpPr>
          <p:cNvPr id="10" name="Title 1"/>
          <p:cNvSpPr>
            <a:spLocks noGrp="1"/>
          </p:cNvSpPr>
          <p:nvPr>
            <p:ph type="title"/>
          </p:nvPr>
        </p:nvSpPr>
        <p:spPr>
          <a:xfrm>
            <a:off x="281809" y="171939"/>
            <a:ext cx="7551422" cy="597195"/>
          </a:xfrm>
        </p:spPr>
        <p:txBody>
          <a:bodyPr>
            <a:noAutofit/>
          </a:bodyPr>
          <a:lstStyle/>
          <a:p>
            <a:r>
              <a:rPr lang="en-US" sz="4000" dirty="0">
                <a:solidFill>
                  <a:srgbClr val="FFFF00"/>
                </a:solidFill>
              </a:rPr>
              <a:t>Bias versus Unconscious Bias</a:t>
            </a:r>
            <a:endParaRPr lang="en-US" sz="4000" b="1" dirty="0"/>
          </a:p>
        </p:txBody>
      </p:sp>
      <p:sp>
        <p:nvSpPr>
          <p:cNvPr id="11" name="Content Placeholder 2"/>
          <p:cNvSpPr>
            <a:spLocks noGrp="1"/>
          </p:cNvSpPr>
          <p:nvPr>
            <p:ph idx="1"/>
          </p:nvPr>
        </p:nvSpPr>
        <p:spPr>
          <a:xfrm>
            <a:off x="281809" y="1114425"/>
            <a:ext cx="7905261" cy="4635796"/>
          </a:xfrm>
        </p:spPr>
        <p:txBody>
          <a:bodyPr>
            <a:noAutofit/>
          </a:bodyPr>
          <a:lstStyle/>
          <a:p>
            <a:pPr marL="342900" lvl="0" indent="-342900">
              <a:lnSpc>
                <a:spcPct val="100000"/>
              </a:lnSpc>
              <a:spcBef>
                <a:spcPts val="0"/>
              </a:spcBef>
              <a:buClrTx/>
              <a:buFont typeface="Courier New" charset="0"/>
              <a:buChar char="o"/>
              <a:defRPr/>
            </a:pPr>
            <a:r>
              <a:rPr lang="en-US" sz="2000" dirty="0"/>
              <a:t>Bias</a:t>
            </a:r>
          </a:p>
          <a:p>
            <a:pPr marL="573087" lvl="1" indent="-342900">
              <a:lnSpc>
                <a:spcPct val="100000"/>
              </a:lnSpc>
              <a:spcBef>
                <a:spcPts val="0"/>
              </a:spcBef>
              <a:buClrTx/>
              <a:buFont typeface="Courier New" charset="0"/>
              <a:buChar char="o"/>
              <a:defRPr/>
            </a:pPr>
            <a:r>
              <a:rPr lang="en-US" sz="2000" dirty="0"/>
              <a:t>A strong inclination of the mind or a preconceived opinion about someone or something</a:t>
            </a:r>
          </a:p>
          <a:p>
            <a:pPr marL="573087" lvl="1" indent="-342900">
              <a:lnSpc>
                <a:spcPct val="100000"/>
              </a:lnSpc>
              <a:spcBef>
                <a:spcPts val="0"/>
              </a:spcBef>
              <a:buClrTx/>
              <a:buFont typeface="Courier New" charset="0"/>
              <a:buChar char="o"/>
              <a:defRPr/>
            </a:pPr>
            <a:endParaRPr lang="en-US" sz="2000" dirty="0"/>
          </a:p>
          <a:p>
            <a:pPr marL="342900" lvl="0" indent="-342900">
              <a:lnSpc>
                <a:spcPct val="100000"/>
              </a:lnSpc>
              <a:spcBef>
                <a:spcPts val="0"/>
              </a:spcBef>
              <a:buClrTx/>
              <a:buFont typeface="Courier New" charset="0"/>
              <a:buChar char="o"/>
              <a:defRPr/>
            </a:pPr>
            <a:r>
              <a:rPr lang="en-US" sz="2000" dirty="0"/>
              <a:t>Unconscious Bias</a:t>
            </a:r>
          </a:p>
          <a:p>
            <a:pPr marL="573087" lvl="1" indent="-342900">
              <a:lnSpc>
                <a:spcPct val="100000"/>
              </a:lnSpc>
              <a:spcBef>
                <a:spcPts val="0"/>
              </a:spcBef>
              <a:buClrTx/>
              <a:buFont typeface="Courier New" charset="0"/>
              <a:buChar char="o"/>
              <a:defRPr/>
            </a:pPr>
            <a:r>
              <a:rPr lang="en-US" sz="2000" dirty="0"/>
              <a:t>“the attitudes or stereotypes that affect our understanding, actions, and decisions in an unconscious manner. These biases, which encompass both favorable and unfavorable assessments, are activated involuntarily and without an individual’s awareness or intentional control.”</a:t>
            </a:r>
          </a:p>
          <a:p>
            <a:pPr marL="573087" lvl="1" indent="-342900">
              <a:lnSpc>
                <a:spcPct val="100000"/>
              </a:lnSpc>
              <a:spcBef>
                <a:spcPts val="0"/>
              </a:spcBef>
              <a:buClrTx/>
              <a:buFont typeface="Courier New" charset="0"/>
              <a:buChar char="o"/>
              <a:defRPr/>
            </a:pPr>
            <a:endParaRPr lang="en-US" sz="2000" dirty="0"/>
          </a:p>
        </p:txBody>
      </p:sp>
      <p:sp>
        <p:nvSpPr>
          <p:cNvPr id="2" name="Rectangle 1"/>
          <p:cNvSpPr/>
          <p:nvPr/>
        </p:nvSpPr>
        <p:spPr>
          <a:xfrm>
            <a:off x="597166" y="5898634"/>
            <a:ext cx="2379177" cy="246221"/>
          </a:xfrm>
          <a:prstGeom prst="rect">
            <a:avLst/>
          </a:prstGeom>
        </p:spPr>
        <p:txBody>
          <a:bodyPr wrap="none">
            <a:spAutoFit/>
          </a:bodyPr>
          <a:lstStyle/>
          <a:p>
            <a:r>
              <a:rPr lang="en-US" sz="1000" b="1" dirty="0">
                <a:solidFill>
                  <a:schemeClr val="bg2"/>
                </a:solidFill>
              </a:rPr>
              <a:t>(Blair, 2002; Rudman, 2004; </a:t>
            </a:r>
            <a:r>
              <a:rPr lang="en-US" sz="1000" b="1" dirty="0" err="1">
                <a:solidFill>
                  <a:schemeClr val="bg2"/>
                </a:solidFill>
              </a:rPr>
              <a:t>Staats</a:t>
            </a:r>
            <a:r>
              <a:rPr lang="en-US" sz="1000" b="1" dirty="0">
                <a:solidFill>
                  <a:schemeClr val="bg2"/>
                </a:solidFill>
              </a:rPr>
              <a:t>, 2014)</a:t>
            </a:r>
          </a:p>
        </p:txBody>
      </p:sp>
    </p:spTree>
    <p:extLst>
      <p:ext uri="{BB962C8B-B14F-4D97-AF65-F5344CB8AC3E}">
        <p14:creationId xmlns:p14="http://schemas.microsoft.com/office/powerpoint/2010/main" val="3686758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7" dur="500"/>
                                        <p:tgtEl>
                                          <p:spTgt spid="11">
                                            <p:txEl>
                                              <p:pRg st="0" end="0"/>
                                            </p:txEl>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10" dur="500"/>
                                        <p:tgtEl>
                                          <p:spTgt spid="11">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1">
                                            <p:txEl>
                                              <p:pRg st="3" end="3"/>
                                            </p:txEl>
                                          </p:spTgt>
                                        </p:tgtEl>
                                        <p:attrNameLst>
                                          <p:attrName>style.visibility</p:attrName>
                                        </p:attrNameLst>
                                      </p:cBhvr>
                                      <p:to>
                                        <p:strVal val="visible"/>
                                      </p:to>
                                    </p:set>
                                    <p:animEffect transition="in" filter="randombar(horizontal)">
                                      <p:cBhvr>
                                        <p:cTn id="15" dur="500"/>
                                        <p:tgtEl>
                                          <p:spTgt spid="11">
                                            <p:txEl>
                                              <p:pRg st="3" end="3"/>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1">
                                            <p:txEl>
                                              <p:pRg st="4" end="4"/>
                                            </p:txEl>
                                          </p:spTgt>
                                        </p:tgtEl>
                                        <p:attrNameLst>
                                          <p:attrName>style.visibility</p:attrName>
                                        </p:attrNameLst>
                                      </p:cBhvr>
                                      <p:to>
                                        <p:strVal val="visible"/>
                                      </p:to>
                                    </p:set>
                                    <p:animEffect transition="in" filter="randombar(horizontal)">
                                      <p:cBhvr>
                                        <p:cTn id="18"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6"/>
          <p:cNvSpPr>
            <a:spLocks noGrp="1"/>
          </p:cNvSpPr>
          <p:nvPr>
            <p:ph type="sldNum" sz="quarter" idx="4"/>
          </p:nvPr>
        </p:nvSpPr>
        <p:spPr>
          <a:xfrm>
            <a:off x="281809" y="6440803"/>
            <a:ext cx="246061" cy="155233"/>
          </a:xfrm>
          <a:prstGeom prst="rect">
            <a:avLst/>
          </a:prstGeom>
        </p:spPr>
        <p:txBody>
          <a:bodyPr vert="horz" wrap="square" lIns="0" tIns="0" rIns="0" bIns="0" rtlCol="0" anchor="b" anchorCtr="0"/>
          <a:lstStyle>
            <a:lvl1pPr algn="l">
              <a:defRPr sz="900" i="0">
                <a:solidFill>
                  <a:srgbClr val="FFFFFF"/>
                </a:solidFill>
                <a:latin typeface="Arial" pitchFamily="34" charset="0"/>
                <a:cs typeface="Arial" pitchFamily="34" charset="0"/>
              </a:defRPr>
            </a:lvl1pPr>
          </a:lstStyle>
          <a:p>
            <a:fld id="{7BCC8D0D-EAEC-449D-9161-023DFF90F2E2}" type="slidenum">
              <a:rPr lang="en-US" smtClean="0"/>
              <a:pPr/>
              <a:t>15</a:t>
            </a:fld>
            <a:endParaRPr lang="en-US" dirty="0"/>
          </a:p>
        </p:txBody>
      </p:sp>
      <p:sp>
        <p:nvSpPr>
          <p:cNvPr id="10" name="Title 1"/>
          <p:cNvSpPr>
            <a:spLocks noGrp="1"/>
          </p:cNvSpPr>
          <p:nvPr>
            <p:ph type="title"/>
          </p:nvPr>
        </p:nvSpPr>
        <p:spPr>
          <a:xfrm>
            <a:off x="312418" y="88605"/>
            <a:ext cx="7551422" cy="597195"/>
          </a:xfrm>
        </p:spPr>
        <p:txBody>
          <a:bodyPr>
            <a:normAutofit/>
          </a:bodyPr>
          <a:lstStyle/>
          <a:p>
            <a:r>
              <a:rPr lang="en-US" sz="3600" dirty="0">
                <a:solidFill>
                  <a:srgbClr val="FFFF00"/>
                </a:solidFill>
              </a:rPr>
              <a:t>Implicit Bias: Unconscious Bias</a:t>
            </a:r>
            <a:endParaRPr lang="en-US" sz="4000" b="1" dirty="0"/>
          </a:p>
        </p:txBody>
      </p:sp>
      <p:sp>
        <p:nvSpPr>
          <p:cNvPr id="11" name="Content Placeholder 2"/>
          <p:cNvSpPr>
            <a:spLocks noGrp="1"/>
          </p:cNvSpPr>
          <p:nvPr>
            <p:ph idx="1"/>
          </p:nvPr>
        </p:nvSpPr>
        <p:spPr>
          <a:xfrm>
            <a:off x="156079" y="685800"/>
            <a:ext cx="7905261" cy="4635796"/>
          </a:xfrm>
        </p:spPr>
        <p:txBody>
          <a:bodyPr>
            <a:noAutofit/>
          </a:bodyPr>
          <a:lstStyle/>
          <a:p>
            <a:pPr marL="342900" lvl="0" indent="-342900">
              <a:lnSpc>
                <a:spcPct val="100000"/>
              </a:lnSpc>
              <a:spcBef>
                <a:spcPts val="0"/>
              </a:spcBef>
              <a:buClrTx/>
              <a:buFont typeface="Courier New" charset="0"/>
              <a:buChar char="o"/>
              <a:defRPr/>
            </a:pPr>
            <a:endParaRPr lang="en-US" sz="2300" b="1" i="1" u="sng" dirty="0"/>
          </a:p>
          <a:p>
            <a:pPr marL="342900" lvl="0" indent="-342900">
              <a:lnSpc>
                <a:spcPct val="100000"/>
              </a:lnSpc>
              <a:spcBef>
                <a:spcPts val="0"/>
              </a:spcBef>
              <a:buClrTx/>
              <a:buFont typeface="Courier New" charset="0"/>
              <a:buChar char="o"/>
              <a:defRPr/>
            </a:pPr>
            <a:r>
              <a:rPr lang="en-US" sz="2300" i="1" dirty="0"/>
              <a:t>Examples</a:t>
            </a:r>
            <a:r>
              <a:rPr lang="en-US" sz="2300" b="1" i="1" u="sng" dirty="0"/>
              <a:t> </a:t>
            </a:r>
          </a:p>
          <a:p>
            <a:pPr marL="573087" lvl="1" indent="-342900">
              <a:lnSpc>
                <a:spcPct val="100000"/>
              </a:lnSpc>
              <a:spcBef>
                <a:spcPts val="0"/>
              </a:spcBef>
              <a:buFont typeface="Courier New" charset="0"/>
              <a:buChar char="o"/>
            </a:pPr>
            <a:r>
              <a:rPr lang="en-US" sz="2300" dirty="0"/>
              <a:t>Resumes with ethnic sounding names pushed down in the selection for interviews (Bertrand &amp; Mullainathan, 2004)</a:t>
            </a:r>
          </a:p>
          <a:p>
            <a:pPr marL="573087" lvl="1" indent="-342900" fontAlgn="base">
              <a:buFont typeface="Courier New" charset="0"/>
              <a:buChar char="o"/>
            </a:pPr>
            <a:r>
              <a:rPr lang="en-US" sz="2300" dirty="0"/>
              <a:t>Science faculty rated male applicants for a laboratory manager position as significantly more competent and hirable than female applicants. Faculty also selected a higher starting salary and offered more career mentoring to the male applicant (Moss-</a:t>
            </a:r>
            <a:r>
              <a:rPr lang="en-US" sz="2300" dirty="0" err="1"/>
              <a:t>Racusin</a:t>
            </a:r>
            <a:r>
              <a:rPr lang="en-US" sz="2300" dirty="0"/>
              <a:t> et al, 2012).</a:t>
            </a:r>
          </a:p>
        </p:txBody>
      </p:sp>
    </p:spTree>
    <p:extLst>
      <p:ext uri="{BB962C8B-B14F-4D97-AF65-F5344CB8AC3E}">
        <p14:creationId xmlns:p14="http://schemas.microsoft.com/office/powerpoint/2010/main" val="2321318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trips(downLeft)">
                                      <p:cBhvr>
                                        <p:cTn id="7" dur="500"/>
                                        <p:tgtEl>
                                          <p:spTgt spid="14"/>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strips(downLeft)">
                                      <p:cBhvr>
                                        <p:cTn id="10" dur="500"/>
                                        <p:tgtEl>
                                          <p:spTgt spid="11">
                                            <p:txEl>
                                              <p:pRg st="1" end="1"/>
                                            </p:txEl>
                                          </p:spTgt>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strips(downLeft)">
                                      <p:cBhvr>
                                        <p:cTn id="13" dur="500"/>
                                        <p:tgtEl>
                                          <p:spTgt spid="11">
                                            <p:txEl>
                                              <p:pRg st="2" end="2"/>
                                            </p:txEl>
                                          </p:spTgt>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11">
                                            <p:txEl>
                                              <p:pRg st="3" end="3"/>
                                            </p:txEl>
                                          </p:spTgt>
                                        </p:tgtEl>
                                        <p:attrNameLst>
                                          <p:attrName>style.visibility</p:attrName>
                                        </p:attrNameLst>
                                      </p:cBhvr>
                                      <p:to>
                                        <p:strVal val="visible"/>
                                      </p:to>
                                    </p:set>
                                    <p:animEffect transition="in" filter="strips(downLeft)">
                                      <p:cBhvr>
                                        <p:cTn id="16"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6"/>
          <p:cNvSpPr>
            <a:spLocks noGrp="1"/>
          </p:cNvSpPr>
          <p:nvPr>
            <p:ph type="sldNum" sz="quarter" idx="4"/>
          </p:nvPr>
        </p:nvSpPr>
        <p:spPr>
          <a:xfrm>
            <a:off x="281809" y="6440803"/>
            <a:ext cx="246061" cy="155233"/>
          </a:xfrm>
          <a:prstGeom prst="rect">
            <a:avLst/>
          </a:prstGeom>
        </p:spPr>
        <p:txBody>
          <a:bodyPr vert="horz" wrap="square" lIns="0" tIns="0" rIns="0" bIns="0" rtlCol="0" anchor="b" anchorCtr="0"/>
          <a:lstStyle>
            <a:lvl1pPr algn="l">
              <a:defRPr sz="900" i="0">
                <a:solidFill>
                  <a:srgbClr val="FFFFFF"/>
                </a:solidFill>
                <a:latin typeface="Arial" pitchFamily="34" charset="0"/>
                <a:cs typeface="Arial" pitchFamily="34" charset="0"/>
              </a:defRPr>
            </a:lvl1pPr>
          </a:lstStyle>
          <a:p>
            <a:fld id="{7BCC8D0D-EAEC-449D-9161-023DFF90F2E2}" type="slidenum">
              <a:rPr lang="en-US" smtClean="0"/>
              <a:pPr/>
              <a:t>16</a:t>
            </a:fld>
            <a:endParaRPr lang="en-US" dirty="0"/>
          </a:p>
        </p:txBody>
      </p:sp>
      <p:sp>
        <p:nvSpPr>
          <p:cNvPr id="10" name="Title 1"/>
          <p:cNvSpPr>
            <a:spLocks noGrp="1"/>
          </p:cNvSpPr>
          <p:nvPr>
            <p:ph type="title"/>
          </p:nvPr>
        </p:nvSpPr>
        <p:spPr>
          <a:xfrm>
            <a:off x="483874" y="45741"/>
            <a:ext cx="8274370" cy="757678"/>
          </a:xfrm>
        </p:spPr>
        <p:txBody>
          <a:bodyPr>
            <a:normAutofit/>
          </a:bodyPr>
          <a:lstStyle/>
          <a:p>
            <a:pPr algn="ctr"/>
            <a:r>
              <a:rPr lang="en-US" dirty="0">
                <a:solidFill>
                  <a:srgbClr val="FFFF00"/>
                </a:solidFill>
              </a:rPr>
              <a:t>How diverse is your universe?</a:t>
            </a:r>
            <a:endParaRPr lang="en-US"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9473" y="1159728"/>
            <a:ext cx="6791771" cy="3886200"/>
          </a:xfrm>
          <a:prstGeom prst="rect">
            <a:avLst/>
          </a:prstGeom>
        </p:spPr>
      </p:pic>
      <p:sp>
        <p:nvSpPr>
          <p:cNvPr id="6" name="TextBox 5"/>
          <p:cNvSpPr txBox="1"/>
          <p:nvPr/>
        </p:nvSpPr>
        <p:spPr>
          <a:xfrm>
            <a:off x="4119881" y="5045928"/>
            <a:ext cx="1518920" cy="276999"/>
          </a:xfrm>
          <a:prstGeom prst="rect">
            <a:avLst/>
          </a:prstGeom>
          <a:noFill/>
        </p:spPr>
        <p:txBody>
          <a:bodyPr wrap="square" rtlCol="0">
            <a:spAutoFit/>
          </a:bodyPr>
          <a:lstStyle/>
          <a:p>
            <a:r>
              <a:rPr lang="en-US" sz="1200" dirty="0" err="1">
                <a:solidFill>
                  <a:schemeClr val="bg1"/>
                </a:solidFill>
              </a:rPr>
              <a:t>trainingjournal.com</a:t>
            </a:r>
            <a:endParaRPr lang="en-US" sz="1200" dirty="0">
              <a:solidFill>
                <a:schemeClr val="bg1"/>
              </a:solidFill>
            </a:endParaRPr>
          </a:p>
        </p:txBody>
      </p:sp>
    </p:spTree>
    <p:extLst>
      <p:ext uri="{BB962C8B-B14F-4D97-AF65-F5344CB8AC3E}">
        <p14:creationId xmlns:p14="http://schemas.microsoft.com/office/powerpoint/2010/main" val="6534834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5734" y="1218989"/>
            <a:ext cx="8089901" cy="763735"/>
          </a:xfrm>
        </p:spPr>
        <p:txBody>
          <a:bodyPr/>
          <a:lstStyle/>
          <a:p>
            <a:r>
              <a:rPr lang="en-US" dirty="0"/>
              <a:t>Go to </a:t>
            </a:r>
            <a:r>
              <a:rPr lang="en-US" dirty="0" err="1"/>
              <a:t>PollEV.com</a:t>
            </a:r>
            <a:r>
              <a:rPr lang="en-US" dirty="0"/>
              <a:t> link</a:t>
            </a:r>
          </a:p>
        </p:txBody>
      </p:sp>
      <p:sp>
        <p:nvSpPr>
          <p:cNvPr id="4" name="Slide Number Placeholder 3"/>
          <p:cNvSpPr>
            <a:spLocks noGrp="1"/>
          </p:cNvSpPr>
          <p:nvPr>
            <p:ph type="sldNum" sz="quarter" idx="4"/>
          </p:nvPr>
        </p:nvSpPr>
        <p:spPr/>
        <p:txBody>
          <a:bodyPr/>
          <a:lstStyle/>
          <a:p>
            <a:fld id="{7BCC8D0D-EAEC-449D-9161-023DFF90F2E2}" type="slidenum">
              <a:rPr lang="en-US" smtClean="0"/>
              <a:pPr/>
              <a:t>17</a:t>
            </a:fld>
            <a:endParaRPr lang="en-US" dirty="0"/>
          </a:p>
        </p:txBody>
      </p:sp>
      <p:sp>
        <p:nvSpPr>
          <p:cNvPr id="3" name="TextBox 2"/>
          <p:cNvSpPr txBox="1"/>
          <p:nvPr/>
        </p:nvSpPr>
        <p:spPr bwMode="auto">
          <a:xfrm>
            <a:off x="2628900" y="5384800"/>
            <a:ext cx="3876061" cy="307777"/>
          </a:xfrm>
          <a:prstGeom prst="rect">
            <a:avLst/>
          </a:prstGeom>
          <a:noFill/>
          <a:ln w="19050" algn="ctr">
            <a:noFill/>
            <a:miter lim="800000"/>
            <a:headEnd/>
            <a:tailEnd/>
          </a:ln>
        </p:spPr>
        <p:txBody>
          <a:bodyPr wrap="none" lIns="0" tIns="0" rIns="0" bIns="0" rtlCol="0">
            <a:spAutoFit/>
          </a:bodyPr>
          <a:lstStyle/>
          <a:p>
            <a:r>
              <a:rPr lang="en-US" sz="2000" u="sng" dirty="0">
                <a:hlinkClick r:id="rId3"/>
              </a:rPr>
              <a:t>https://pollev.com/odinakachukw765</a:t>
            </a:r>
            <a:r>
              <a:rPr lang="en-US" sz="2000" dirty="0"/>
              <a:t> </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75000" y="2349500"/>
            <a:ext cx="2413000" cy="2413000"/>
          </a:xfrm>
          <a:prstGeom prst="rect">
            <a:avLst/>
          </a:prstGeom>
        </p:spPr>
      </p:pic>
    </p:spTree>
    <p:extLst>
      <p:ext uri="{BB962C8B-B14F-4D97-AF65-F5344CB8AC3E}">
        <p14:creationId xmlns:p14="http://schemas.microsoft.com/office/powerpoint/2010/main" val="30313264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7BCC8D0D-EAEC-449D-9161-023DFF90F2E2}" type="slidenum">
              <a:rPr lang="en-US" smtClean="0"/>
              <a:pPr/>
              <a:t>18</a:t>
            </a:fld>
            <a:endParaRPr lang="en-US" dirty="0"/>
          </a:p>
        </p:txBody>
      </p:sp>
      <p:pic>
        <p:nvPicPr>
          <p:cNvPr id="5" name="slide.url=https://www.polleverywhere.com/clickable_images/fxZir0DjzarmrCs8rWSzv"/>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9017000" cy="6731000"/>
          </a:xfrm>
          <a:prstGeom prst="rect">
            <a:avLst/>
          </a:prstGeom>
        </p:spPr>
      </p:pic>
    </p:spTree>
    <p:extLst>
      <p:ext uri="{BB962C8B-B14F-4D97-AF65-F5344CB8AC3E}">
        <p14:creationId xmlns:p14="http://schemas.microsoft.com/office/powerpoint/2010/main" val="179748684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2"/>
          <p:cNvSpPr>
            <a:spLocks noGrp="1" noChangeArrowheads="1"/>
          </p:cNvSpPr>
          <p:nvPr>
            <p:ph type="title"/>
          </p:nvPr>
        </p:nvSpPr>
        <p:spPr>
          <a:xfrm>
            <a:off x="655950" y="434993"/>
            <a:ext cx="8089900" cy="576825"/>
          </a:xfrm>
        </p:spPr>
        <p:txBody>
          <a:bodyPr/>
          <a:lstStyle/>
          <a:p>
            <a:r>
              <a:rPr lang="en-US" b="1" dirty="0">
                <a:latin typeface="Granjon LT Std" panose="02050502070506020403" pitchFamily="18" charset="0"/>
              </a:rPr>
              <a:t>Creative Commons License</a:t>
            </a:r>
            <a:endParaRPr lang="en-US" dirty="0">
              <a:latin typeface="Granjon LT Std" panose="02050502070506020403" pitchFamily="18" charset="0"/>
            </a:endParaRPr>
          </a:p>
        </p:txBody>
      </p:sp>
      <p:sp>
        <p:nvSpPr>
          <p:cNvPr id="14338" name="Rectangle 3"/>
          <p:cNvSpPr>
            <a:spLocks noChangeArrowheads="1"/>
          </p:cNvSpPr>
          <p:nvPr/>
        </p:nvSpPr>
        <p:spPr bwMode="auto">
          <a:xfrm>
            <a:off x="762000" y="1385888"/>
            <a:ext cx="7383463" cy="369887"/>
          </a:xfrm>
          <a:prstGeom prst="rect">
            <a:avLst/>
          </a:prstGeom>
          <a:noFill/>
          <a:ln w="9525">
            <a:noFill/>
            <a:miter lim="800000"/>
            <a:headEnd/>
            <a:tailEnd/>
          </a:ln>
        </p:spPr>
        <p:txBody>
          <a:bodyPr>
            <a:spAutoFit/>
          </a:bodyPr>
          <a:lstStyle/>
          <a:p>
            <a:pPr algn="ctr" eaLnBrk="0" hangingPunct="0"/>
            <a:r>
              <a:rPr lang="en-US" b="1" dirty="0">
                <a:solidFill>
                  <a:schemeClr val="tx2"/>
                </a:solidFill>
                <a:latin typeface="HelveticaNeueLT Std" pitchFamily="34" charset="0"/>
              </a:rPr>
              <a:t>Attribution-</a:t>
            </a:r>
            <a:r>
              <a:rPr lang="en-US" b="1" dirty="0" err="1">
                <a:solidFill>
                  <a:schemeClr val="tx2"/>
                </a:solidFill>
                <a:latin typeface="HelveticaNeueLT Std" pitchFamily="34" charset="0"/>
              </a:rPr>
              <a:t>NonCommercial</a:t>
            </a:r>
            <a:r>
              <a:rPr lang="en-US" b="1" dirty="0">
                <a:solidFill>
                  <a:schemeClr val="tx2"/>
                </a:solidFill>
                <a:latin typeface="HelveticaNeueLT Std" pitchFamily="34" charset="0"/>
              </a:rPr>
              <a:t>-Share Alike 3.0 </a:t>
            </a:r>
            <a:r>
              <a:rPr lang="en-US" b="1" dirty="0" err="1">
                <a:solidFill>
                  <a:schemeClr val="tx2"/>
                </a:solidFill>
                <a:latin typeface="HelveticaNeueLT Std" pitchFamily="34" charset="0"/>
              </a:rPr>
              <a:t>Unported</a:t>
            </a:r>
            <a:endParaRPr lang="en-US" b="1" dirty="0">
              <a:solidFill>
                <a:schemeClr val="tx2"/>
              </a:solidFill>
              <a:latin typeface="HelveticaNeueLT Std" pitchFamily="34" charset="0"/>
            </a:endParaRPr>
          </a:p>
        </p:txBody>
      </p:sp>
      <p:sp>
        <p:nvSpPr>
          <p:cNvPr id="14339" name="Rectangle 4"/>
          <p:cNvSpPr>
            <a:spLocks noChangeArrowheads="1"/>
          </p:cNvSpPr>
          <p:nvPr/>
        </p:nvSpPr>
        <p:spPr bwMode="auto">
          <a:xfrm>
            <a:off x="533400" y="2205038"/>
            <a:ext cx="8153400" cy="3416300"/>
          </a:xfrm>
          <a:prstGeom prst="rect">
            <a:avLst/>
          </a:prstGeom>
          <a:noFill/>
          <a:ln w="9525">
            <a:noFill/>
            <a:miter lim="800000"/>
            <a:headEnd/>
            <a:tailEnd/>
          </a:ln>
        </p:spPr>
        <p:txBody>
          <a:bodyPr>
            <a:spAutoFit/>
          </a:bodyPr>
          <a:lstStyle/>
          <a:p>
            <a:pPr marL="228600" indent="-228600" eaLnBrk="0" hangingPunct="0"/>
            <a:r>
              <a:rPr lang="en-US" b="1" dirty="0">
                <a:solidFill>
                  <a:srgbClr val="333333"/>
                </a:solidFill>
                <a:latin typeface="HelveticaNeueLT Std" pitchFamily="34" charset="0"/>
              </a:rPr>
              <a:t>You are free:</a:t>
            </a:r>
            <a:endParaRPr lang="en-US" dirty="0">
              <a:solidFill>
                <a:srgbClr val="333333"/>
              </a:solidFill>
              <a:latin typeface="HelveticaNeueLT Std" pitchFamily="34" charset="0"/>
            </a:endParaRPr>
          </a:p>
          <a:p>
            <a:pPr marL="228600" indent="-228600" eaLnBrk="0" hangingPunct="0">
              <a:buFontTx/>
              <a:buChar char="•"/>
            </a:pPr>
            <a:r>
              <a:rPr lang="en-US" dirty="0">
                <a:solidFill>
                  <a:srgbClr val="333333"/>
                </a:solidFill>
                <a:latin typeface="HelveticaNeueLT Std" pitchFamily="34" charset="0"/>
              </a:rPr>
              <a:t>to Share — to copy, distribute and transmit the work </a:t>
            </a:r>
          </a:p>
          <a:p>
            <a:pPr marL="228600" indent="-228600" eaLnBrk="0" hangingPunct="0">
              <a:buFontTx/>
              <a:buChar char="•"/>
            </a:pPr>
            <a:r>
              <a:rPr lang="en-US" dirty="0">
                <a:solidFill>
                  <a:srgbClr val="333333"/>
                </a:solidFill>
                <a:latin typeface="HelveticaNeueLT Std" pitchFamily="34" charset="0"/>
              </a:rPr>
              <a:t>to Remix — to adapt the work</a:t>
            </a:r>
          </a:p>
          <a:p>
            <a:pPr marL="228600" indent="-228600" eaLnBrk="0" hangingPunct="0"/>
            <a:r>
              <a:rPr lang="en-US" dirty="0">
                <a:solidFill>
                  <a:srgbClr val="333333"/>
                </a:solidFill>
                <a:latin typeface="HelveticaNeueLT Std" pitchFamily="34" charset="0"/>
              </a:rPr>
              <a:t> </a:t>
            </a:r>
          </a:p>
          <a:p>
            <a:pPr marL="228600" indent="-228600" eaLnBrk="0" hangingPunct="0"/>
            <a:r>
              <a:rPr lang="en-US" b="1" dirty="0">
                <a:solidFill>
                  <a:srgbClr val="333333"/>
                </a:solidFill>
                <a:latin typeface="HelveticaNeueLT Std" pitchFamily="34" charset="0"/>
              </a:rPr>
              <a:t>Under the following conditions:</a:t>
            </a:r>
          </a:p>
          <a:p>
            <a:pPr marL="228600" indent="-228600" eaLnBrk="0" hangingPunct="0">
              <a:buFontTx/>
              <a:buChar char="•"/>
            </a:pPr>
            <a:r>
              <a:rPr lang="en-US" b="1" dirty="0">
                <a:solidFill>
                  <a:srgbClr val="333333"/>
                </a:solidFill>
                <a:latin typeface="HelveticaNeueLT Std" pitchFamily="34" charset="0"/>
              </a:rPr>
              <a:t>Attribution. </a:t>
            </a:r>
            <a:r>
              <a:rPr lang="en-US" dirty="0">
                <a:solidFill>
                  <a:srgbClr val="333333"/>
                </a:solidFill>
                <a:latin typeface="HelveticaNeueLT Std" pitchFamily="34" charset="0"/>
              </a:rPr>
              <a:t>You must give the original authors credit (but not in any way that suggests that they endorse you or your use of the work).</a:t>
            </a:r>
          </a:p>
          <a:p>
            <a:pPr marL="228600" indent="-228600" eaLnBrk="0" hangingPunct="0">
              <a:buFontTx/>
              <a:buChar char="•"/>
            </a:pPr>
            <a:r>
              <a:rPr lang="en-US" b="1" dirty="0">
                <a:solidFill>
                  <a:srgbClr val="333333"/>
                </a:solidFill>
                <a:latin typeface="HelveticaNeueLT Std" pitchFamily="34" charset="0"/>
              </a:rPr>
              <a:t>Noncommercial</a:t>
            </a:r>
            <a:r>
              <a:rPr lang="en-US" dirty="0">
                <a:solidFill>
                  <a:srgbClr val="333333"/>
                </a:solidFill>
                <a:latin typeface="HelveticaNeueLT Std" pitchFamily="34" charset="0"/>
              </a:rPr>
              <a:t>. You may not use this work for commercial purposes. </a:t>
            </a:r>
          </a:p>
          <a:p>
            <a:pPr marL="228600" indent="-228600" eaLnBrk="0" hangingPunct="0">
              <a:buFontTx/>
              <a:buChar char="•"/>
            </a:pPr>
            <a:r>
              <a:rPr lang="en-US" b="1" dirty="0">
                <a:solidFill>
                  <a:srgbClr val="333333"/>
                </a:solidFill>
                <a:latin typeface="HelveticaNeueLT Std" pitchFamily="34" charset="0"/>
              </a:rPr>
              <a:t>Share Alike</a:t>
            </a:r>
            <a:r>
              <a:rPr lang="en-US" dirty="0">
                <a:solidFill>
                  <a:srgbClr val="333333"/>
                </a:solidFill>
                <a:latin typeface="HelveticaNeueLT Std" pitchFamily="34" charset="0"/>
              </a:rPr>
              <a:t>. If you alter, transform, or build upon this work, you may distribute the resulting work only under a license identical to this one. </a:t>
            </a:r>
          </a:p>
          <a:p>
            <a:pPr marL="228600" indent="-228600" eaLnBrk="0" hangingPunct="0">
              <a:buFontTx/>
              <a:buChar char="•"/>
            </a:pPr>
            <a:endParaRPr lang="en-US" dirty="0">
              <a:solidFill>
                <a:srgbClr val="333333"/>
              </a:solidFill>
              <a:latin typeface="HelveticaNeueLT Std" pitchFamily="34" charset="0"/>
            </a:endParaRPr>
          </a:p>
          <a:p>
            <a:pPr marL="228600" indent="-228600" eaLnBrk="0" hangingPunct="0"/>
            <a:r>
              <a:rPr lang="en-US" dirty="0">
                <a:solidFill>
                  <a:srgbClr val="333333"/>
                </a:solidFill>
                <a:latin typeface="HelveticaNeueLT Std" pitchFamily="34" charset="0"/>
              </a:rPr>
              <a:t>See </a:t>
            </a:r>
            <a:r>
              <a:rPr lang="en-US" dirty="0">
                <a:solidFill>
                  <a:srgbClr val="333333"/>
                </a:solidFill>
                <a:latin typeface="HelveticaNeueLT Std" pitchFamily="34" charset="0"/>
                <a:hlinkClick r:id="rId3"/>
              </a:rPr>
              <a:t>http://creativecommons.org/licenses/by-nc-sa/3.0/</a:t>
            </a:r>
            <a:r>
              <a:rPr lang="en-US" dirty="0">
                <a:solidFill>
                  <a:srgbClr val="333333"/>
                </a:solidFill>
                <a:latin typeface="HelveticaNeueLT Std" pitchFamily="34" charset="0"/>
              </a:rPr>
              <a:t> for full license.</a:t>
            </a:r>
          </a:p>
        </p:txBody>
      </p:sp>
      <p:grpSp>
        <p:nvGrpSpPr>
          <p:cNvPr id="14340" name="Group 5"/>
          <p:cNvGrpSpPr>
            <a:grpSpLocks/>
          </p:cNvGrpSpPr>
          <p:nvPr/>
        </p:nvGrpSpPr>
        <p:grpSpPr bwMode="auto">
          <a:xfrm>
            <a:off x="3905250" y="1752600"/>
            <a:ext cx="1047750" cy="330200"/>
            <a:chOff x="4272" y="3888"/>
            <a:chExt cx="1044" cy="330"/>
          </a:xfrm>
        </p:grpSpPr>
        <p:pic>
          <p:nvPicPr>
            <p:cNvPr id="14341" name="Picture 6"/>
            <p:cNvPicPr>
              <a:picLocks noChangeAspect="1" noChangeArrowheads="1"/>
            </p:cNvPicPr>
            <p:nvPr/>
          </p:nvPicPr>
          <p:blipFill>
            <a:blip r:embed="rId4" cstate="print"/>
            <a:srcRect/>
            <a:stretch>
              <a:fillRect/>
            </a:stretch>
          </p:blipFill>
          <p:spPr bwMode="auto">
            <a:xfrm>
              <a:off x="4272" y="3888"/>
              <a:ext cx="330" cy="330"/>
            </a:xfrm>
            <a:prstGeom prst="rect">
              <a:avLst/>
            </a:prstGeom>
            <a:noFill/>
            <a:ln w="9525">
              <a:noFill/>
              <a:miter lim="800000"/>
              <a:headEnd/>
              <a:tailEnd/>
            </a:ln>
          </p:spPr>
        </p:pic>
        <p:pic>
          <p:nvPicPr>
            <p:cNvPr id="14342" name="Picture 7"/>
            <p:cNvPicPr>
              <a:picLocks noChangeAspect="1" noChangeArrowheads="1"/>
            </p:cNvPicPr>
            <p:nvPr/>
          </p:nvPicPr>
          <p:blipFill>
            <a:blip r:embed="rId5" cstate="print"/>
            <a:srcRect/>
            <a:stretch>
              <a:fillRect/>
            </a:stretch>
          </p:blipFill>
          <p:spPr bwMode="auto">
            <a:xfrm>
              <a:off x="4608" y="3888"/>
              <a:ext cx="348" cy="324"/>
            </a:xfrm>
            <a:prstGeom prst="rect">
              <a:avLst/>
            </a:prstGeom>
            <a:noFill/>
            <a:ln w="9525">
              <a:noFill/>
              <a:miter lim="800000"/>
              <a:headEnd/>
              <a:tailEnd/>
            </a:ln>
          </p:spPr>
        </p:pic>
        <p:pic>
          <p:nvPicPr>
            <p:cNvPr id="14343" name="Picture 8"/>
            <p:cNvPicPr>
              <a:picLocks noChangeAspect="1" noChangeArrowheads="1"/>
            </p:cNvPicPr>
            <p:nvPr/>
          </p:nvPicPr>
          <p:blipFill>
            <a:blip r:embed="rId6" cstate="print"/>
            <a:srcRect/>
            <a:stretch>
              <a:fillRect/>
            </a:stretch>
          </p:blipFill>
          <p:spPr bwMode="auto">
            <a:xfrm>
              <a:off x="4992" y="3888"/>
              <a:ext cx="324" cy="312"/>
            </a:xfrm>
            <a:prstGeom prst="rect">
              <a:avLst/>
            </a:prstGeom>
            <a:noFill/>
            <a:ln w="9525">
              <a:noFill/>
              <a:miter lim="800000"/>
              <a:headEnd/>
              <a:tailEnd/>
            </a:ln>
          </p:spPr>
        </p:pic>
      </p:grpSp>
    </p:spTree>
    <p:extLst>
      <p:ext uri="{BB962C8B-B14F-4D97-AF65-F5344CB8AC3E}">
        <p14:creationId xmlns:p14="http://schemas.microsoft.com/office/powerpoint/2010/main" val="380704457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7BCC8D0D-EAEC-449D-9161-023DFF90F2E2}" type="slidenum">
              <a:rPr lang="en-US" smtClean="0"/>
              <a:pPr/>
              <a:t>19</a:t>
            </a:fld>
            <a:endParaRPr lang="en-US" dirty="0"/>
          </a:p>
        </p:txBody>
      </p:sp>
      <p:pic>
        <p:nvPicPr>
          <p:cNvPr id="5" name="slide.url=https://www.polleverywhere.com/clickable_images/2xGhR0JGQYzE7viGblpf6"/>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9017000" cy="6731000"/>
          </a:xfrm>
          <a:prstGeom prst="rect">
            <a:avLst/>
          </a:prstGeom>
        </p:spPr>
      </p:pic>
    </p:spTree>
    <p:extLst>
      <p:ext uri="{BB962C8B-B14F-4D97-AF65-F5344CB8AC3E}">
        <p14:creationId xmlns:p14="http://schemas.microsoft.com/office/powerpoint/2010/main" val="201708003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7BCC8D0D-EAEC-449D-9161-023DFF90F2E2}" type="slidenum">
              <a:rPr lang="en-US" smtClean="0"/>
              <a:pPr/>
              <a:t>20</a:t>
            </a:fld>
            <a:endParaRPr lang="en-US" dirty="0"/>
          </a:p>
        </p:txBody>
      </p:sp>
      <p:pic>
        <p:nvPicPr>
          <p:cNvPr id="5" name="slide.url=https://www.polleverywhere.com/clickable_images/iEO6FkZvFtcyWyZhn9fzT"/>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9017000" cy="6731000"/>
          </a:xfrm>
          <a:prstGeom prst="rect">
            <a:avLst/>
          </a:prstGeom>
        </p:spPr>
      </p:pic>
    </p:spTree>
    <p:extLst>
      <p:ext uri="{BB962C8B-B14F-4D97-AF65-F5344CB8AC3E}">
        <p14:creationId xmlns:p14="http://schemas.microsoft.com/office/powerpoint/2010/main" val="104292055"/>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7BCC8D0D-EAEC-449D-9161-023DFF90F2E2}" type="slidenum">
              <a:rPr lang="en-US" smtClean="0"/>
              <a:pPr/>
              <a:t>21</a:t>
            </a:fld>
            <a:endParaRPr lang="en-US" dirty="0"/>
          </a:p>
        </p:txBody>
      </p:sp>
      <p:pic>
        <p:nvPicPr>
          <p:cNvPr id="5" name="slide.url=https://www.polleverywhere.com/clickable_images/ZP2j7vxR0SD2KXBII7SUI"/>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9017000" cy="6731000"/>
          </a:xfrm>
          <a:prstGeom prst="rect">
            <a:avLst/>
          </a:prstGeom>
        </p:spPr>
      </p:pic>
    </p:spTree>
    <p:extLst>
      <p:ext uri="{BB962C8B-B14F-4D97-AF65-F5344CB8AC3E}">
        <p14:creationId xmlns:p14="http://schemas.microsoft.com/office/powerpoint/2010/main" val="505958833"/>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fld id="{7BCC8D0D-EAEC-449D-9161-023DFF90F2E2}" type="slidenum">
              <a:rPr lang="en-US" smtClean="0"/>
              <a:pPr/>
              <a:t>22</a:t>
            </a:fld>
            <a:endParaRPr lang="en-US" dirty="0"/>
          </a:p>
        </p:txBody>
      </p:sp>
      <p:pic>
        <p:nvPicPr>
          <p:cNvPr id="5" name="slide.url=https://www.polleverywhere.com/clickable_images/YiDxU5WCaDkRpwY1SoUqG"/>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9017000" cy="6731000"/>
          </a:xfrm>
          <a:prstGeom prst="rect">
            <a:avLst/>
          </a:prstGeom>
        </p:spPr>
      </p:pic>
    </p:spTree>
    <p:extLst>
      <p:ext uri="{BB962C8B-B14F-4D97-AF65-F5344CB8AC3E}">
        <p14:creationId xmlns:p14="http://schemas.microsoft.com/office/powerpoint/2010/main" val="168430928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6"/>
          <p:cNvSpPr>
            <a:spLocks noGrp="1"/>
          </p:cNvSpPr>
          <p:nvPr>
            <p:ph type="sldNum" sz="quarter" idx="4"/>
          </p:nvPr>
        </p:nvSpPr>
        <p:spPr>
          <a:xfrm>
            <a:off x="281809" y="6440803"/>
            <a:ext cx="246061" cy="155233"/>
          </a:xfrm>
          <a:prstGeom prst="rect">
            <a:avLst/>
          </a:prstGeom>
        </p:spPr>
        <p:txBody>
          <a:bodyPr vert="horz" wrap="square" lIns="0" tIns="0" rIns="0" bIns="0" rtlCol="0" anchor="b" anchorCtr="0"/>
          <a:lstStyle>
            <a:lvl1pPr algn="l">
              <a:defRPr sz="900" i="0">
                <a:solidFill>
                  <a:srgbClr val="FFFFFF"/>
                </a:solidFill>
                <a:latin typeface="Arial" pitchFamily="34" charset="0"/>
                <a:cs typeface="Arial" pitchFamily="34" charset="0"/>
              </a:defRPr>
            </a:lvl1pPr>
          </a:lstStyle>
          <a:p>
            <a:fld id="{7BCC8D0D-EAEC-449D-9161-023DFF90F2E2}" type="slidenum">
              <a:rPr lang="en-US" smtClean="0"/>
              <a:pPr/>
              <a:t>23</a:t>
            </a:fld>
            <a:endParaRPr lang="en-US" dirty="0"/>
          </a:p>
        </p:txBody>
      </p:sp>
      <p:sp>
        <p:nvSpPr>
          <p:cNvPr id="10" name="Title 1"/>
          <p:cNvSpPr>
            <a:spLocks noGrp="1"/>
          </p:cNvSpPr>
          <p:nvPr>
            <p:ph type="title"/>
          </p:nvPr>
        </p:nvSpPr>
        <p:spPr>
          <a:xfrm>
            <a:off x="281809" y="171939"/>
            <a:ext cx="7551422" cy="597195"/>
          </a:xfrm>
        </p:spPr>
        <p:txBody>
          <a:bodyPr>
            <a:noAutofit/>
          </a:bodyPr>
          <a:lstStyle/>
          <a:p>
            <a:r>
              <a:rPr lang="en-US" sz="4000" dirty="0">
                <a:solidFill>
                  <a:srgbClr val="FFFF00"/>
                </a:solidFill>
              </a:rPr>
              <a:t>Stereotype</a:t>
            </a:r>
            <a:endParaRPr lang="en-US" sz="4000" b="1" dirty="0"/>
          </a:p>
        </p:txBody>
      </p:sp>
      <p:sp>
        <p:nvSpPr>
          <p:cNvPr id="11" name="Content Placeholder 2"/>
          <p:cNvSpPr>
            <a:spLocks noGrp="1"/>
          </p:cNvSpPr>
          <p:nvPr>
            <p:ph idx="1"/>
          </p:nvPr>
        </p:nvSpPr>
        <p:spPr>
          <a:xfrm>
            <a:off x="281809" y="1114425"/>
            <a:ext cx="6461891" cy="4635796"/>
          </a:xfrm>
        </p:spPr>
        <p:txBody>
          <a:bodyPr>
            <a:noAutofit/>
          </a:bodyPr>
          <a:lstStyle/>
          <a:p>
            <a:pPr marL="342900" lvl="0" indent="-342900">
              <a:lnSpc>
                <a:spcPct val="100000"/>
              </a:lnSpc>
              <a:spcBef>
                <a:spcPts val="0"/>
              </a:spcBef>
              <a:buClrTx/>
              <a:buFont typeface="Courier New" charset="0"/>
              <a:buChar char="o"/>
              <a:defRPr/>
            </a:pPr>
            <a:r>
              <a:rPr lang="en-US" sz="2200" dirty="0"/>
              <a:t>Stereotype </a:t>
            </a:r>
          </a:p>
          <a:p>
            <a:pPr marL="573087" lvl="1" indent="-342900">
              <a:lnSpc>
                <a:spcPct val="100000"/>
              </a:lnSpc>
              <a:spcBef>
                <a:spcPts val="0"/>
              </a:spcBef>
              <a:buClrTx/>
              <a:buFont typeface="Courier New" charset="0"/>
              <a:buChar char="o"/>
              <a:defRPr/>
            </a:pPr>
            <a:r>
              <a:rPr lang="en-US" sz="2200" dirty="0"/>
              <a:t>The conceptual attributes linked to a particular group as defined by a culture</a:t>
            </a:r>
          </a:p>
          <a:p>
            <a:pPr marL="573087" lvl="1" indent="-342900">
              <a:lnSpc>
                <a:spcPct val="100000"/>
              </a:lnSpc>
              <a:spcBef>
                <a:spcPts val="0"/>
              </a:spcBef>
              <a:buClrTx/>
              <a:buFont typeface="Courier New" charset="0"/>
              <a:buChar char="o"/>
              <a:defRPr/>
            </a:pPr>
            <a:endParaRPr lang="en-US" sz="2200" dirty="0"/>
          </a:p>
          <a:p>
            <a:pPr marL="573087" lvl="1" indent="-342900">
              <a:lnSpc>
                <a:spcPct val="100000"/>
              </a:lnSpc>
              <a:spcBef>
                <a:spcPts val="0"/>
              </a:spcBef>
              <a:buClrTx/>
              <a:buFont typeface="Courier New" charset="0"/>
              <a:buChar char="o"/>
              <a:defRPr/>
            </a:pPr>
            <a:r>
              <a:rPr lang="en-US" sz="2200" dirty="0"/>
              <a:t>Involves the encoding and storage of “stereotype” concepts, their selection and activation into working memory and their application in judgments and behaviors</a:t>
            </a:r>
          </a:p>
          <a:p>
            <a:pPr marL="573087" lvl="1" indent="-342900">
              <a:lnSpc>
                <a:spcPct val="100000"/>
              </a:lnSpc>
              <a:spcBef>
                <a:spcPts val="0"/>
              </a:spcBef>
              <a:buClrTx/>
              <a:buFont typeface="Courier New" charset="0"/>
              <a:buChar char="o"/>
              <a:defRPr/>
            </a:pPr>
            <a:endParaRPr lang="en-US" sz="2200" dirty="0"/>
          </a:p>
          <a:p>
            <a:pPr marL="573087" lvl="1" indent="-342900">
              <a:lnSpc>
                <a:spcPct val="100000"/>
              </a:lnSpc>
              <a:spcBef>
                <a:spcPts val="0"/>
              </a:spcBef>
              <a:buClrTx/>
              <a:buFont typeface="Courier New" charset="0"/>
              <a:buChar char="o"/>
              <a:defRPr/>
            </a:pPr>
            <a:endParaRPr lang="en-US" sz="2200" dirty="0"/>
          </a:p>
          <a:p>
            <a:pPr marL="342900" lvl="0" indent="-342900">
              <a:lnSpc>
                <a:spcPct val="100000"/>
              </a:lnSpc>
              <a:spcBef>
                <a:spcPts val="0"/>
              </a:spcBef>
              <a:buClrTx/>
              <a:buFont typeface="Courier New" charset="0"/>
              <a:buChar char="o"/>
              <a:defRPr/>
            </a:pPr>
            <a:r>
              <a:rPr lang="en-US" sz="2200" dirty="0"/>
              <a:t>Stereotype suppression</a:t>
            </a:r>
          </a:p>
          <a:p>
            <a:pPr marL="573087" lvl="1" indent="-342900">
              <a:lnSpc>
                <a:spcPct val="100000"/>
              </a:lnSpc>
              <a:spcBef>
                <a:spcPts val="0"/>
              </a:spcBef>
              <a:buClrTx/>
              <a:buFont typeface="Courier New" charset="0"/>
              <a:buChar char="o"/>
              <a:defRPr/>
            </a:pPr>
            <a:r>
              <a:rPr lang="en-US" sz="2200" dirty="0"/>
              <a:t>Active suppression of stereotypical thoughts about an individual of a different background that usually results in decreased social encounters</a:t>
            </a:r>
          </a:p>
        </p:txBody>
      </p:sp>
      <p:pic>
        <p:nvPicPr>
          <p:cNvPr id="5" name="Picture 4">
            <a:extLst>
              <a:ext uri="{FF2B5EF4-FFF2-40B4-BE49-F238E27FC236}">
                <a16:creationId xmlns:a16="http://schemas.microsoft.com/office/drawing/2014/main" id="{68F0F815-E365-F445-8155-155B49CB4DB2}"/>
              </a:ext>
            </a:extLst>
          </p:cNvPr>
          <p:cNvPicPr>
            <a:picLocks noChangeAspect="1"/>
          </p:cNvPicPr>
          <p:nvPr/>
        </p:nvPicPr>
        <p:blipFill rotWithShape="1">
          <a:blip r:embed="rId3"/>
          <a:srcRect l="32316" r="32315"/>
          <a:stretch/>
        </p:blipFill>
        <p:spPr>
          <a:xfrm>
            <a:off x="6494745" y="1473200"/>
            <a:ext cx="2219772" cy="329497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79840703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checkerboard(across)">
                                      <p:cBhvr>
                                        <p:cTn id="10" dur="500"/>
                                        <p:tgtEl>
                                          <p:spTgt spid="11">
                                            <p:txEl>
                                              <p:pRg st="0" end="0"/>
                                            </p:txEl>
                                          </p:spTgt>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Effect transition="in" filter="checkerboard(across)">
                                      <p:cBhvr>
                                        <p:cTn id="13" dur="500"/>
                                        <p:tgtEl>
                                          <p:spTgt spid="11">
                                            <p:txEl>
                                              <p:pRg st="1" end="1"/>
                                            </p:txEl>
                                          </p:spTgt>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11">
                                            <p:txEl>
                                              <p:pRg st="3" end="3"/>
                                            </p:txEl>
                                          </p:spTgt>
                                        </p:tgtEl>
                                        <p:attrNameLst>
                                          <p:attrName>style.visibility</p:attrName>
                                        </p:attrNameLst>
                                      </p:cBhvr>
                                      <p:to>
                                        <p:strVal val="visible"/>
                                      </p:to>
                                    </p:set>
                                    <p:animEffect transition="in" filter="checkerboard(across)">
                                      <p:cBhvr>
                                        <p:cTn id="16" dur="500"/>
                                        <p:tgtEl>
                                          <p:spTgt spid="11">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11">
                                            <p:txEl>
                                              <p:pRg st="6" end="6"/>
                                            </p:txEl>
                                          </p:spTgt>
                                        </p:tgtEl>
                                        <p:attrNameLst>
                                          <p:attrName>style.visibility</p:attrName>
                                        </p:attrNameLst>
                                      </p:cBhvr>
                                      <p:to>
                                        <p:strVal val="visible"/>
                                      </p:to>
                                    </p:set>
                                    <p:animEffect transition="in" filter="checkerboard(across)">
                                      <p:cBhvr>
                                        <p:cTn id="21" dur="500"/>
                                        <p:tgtEl>
                                          <p:spTgt spid="11">
                                            <p:txEl>
                                              <p:pRg st="6" end="6"/>
                                            </p:txEl>
                                          </p:spTgt>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1">
                                            <p:txEl>
                                              <p:pRg st="7" end="7"/>
                                            </p:txEl>
                                          </p:spTgt>
                                        </p:tgtEl>
                                        <p:attrNameLst>
                                          <p:attrName>style.visibility</p:attrName>
                                        </p:attrNameLst>
                                      </p:cBhvr>
                                      <p:to>
                                        <p:strVal val="visible"/>
                                      </p:to>
                                    </p:set>
                                    <p:animEffect transition="in" filter="checkerboard(across)">
                                      <p:cBhvr>
                                        <p:cTn id="24" dur="500"/>
                                        <p:tgtEl>
                                          <p:spTgt spid="11">
                                            <p:txEl>
                                              <p:pRg st="7" end="7"/>
                                            </p:txEl>
                                          </p:spTgt>
                                        </p:tgtEl>
                                      </p:cBhvr>
                                    </p:animEffect>
                                  </p:childTnLst>
                                </p:cTn>
                              </p:par>
                              <p:par>
                                <p:cTn id="25" presetID="5" presetClass="entr" presetSubtype="1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heckerboard(across)">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1"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2"/>
          </p:nvPr>
        </p:nvSpPr>
        <p:spPr>
          <a:xfrm>
            <a:off x="279400" y="2181225"/>
            <a:ext cx="8343900" cy="3889375"/>
          </a:xfrm>
        </p:spPr>
        <p:txBody>
          <a:bodyPr/>
          <a:lstStyle/>
          <a:p>
            <a:r>
              <a:rPr lang="en-US" dirty="0"/>
              <a:t>Study to test whether physicians show implicit race bias and whether this bias predicted clinical decisions regarding thrombolysis recommendations with ACS patients.</a:t>
            </a:r>
          </a:p>
          <a:p>
            <a:r>
              <a:rPr lang="en-US" dirty="0"/>
              <a:t>Main outcome measures:</a:t>
            </a:r>
          </a:p>
          <a:p>
            <a:pPr lvl="1"/>
            <a:r>
              <a:rPr lang="en-US" dirty="0"/>
              <a:t>IAT scores measuring physicians’ </a:t>
            </a:r>
            <a:r>
              <a:rPr lang="en-US" b="1" i="1" dirty="0"/>
              <a:t>implicit</a:t>
            </a:r>
            <a:r>
              <a:rPr lang="en-US" dirty="0"/>
              <a:t> race preference</a:t>
            </a:r>
          </a:p>
          <a:p>
            <a:pPr lvl="1"/>
            <a:r>
              <a:rPr lang="en-US" dirty="0"/>
              <a:t>Perception of cooperativeness</a:t>
            </a:r>
          </a:p>
          <a:p>
            <a:pPr lvl="1"/>
            <a:r>
              <a:rPr lang="en-US" dirty="0"/>
              <a:t>Physicians’ attribution of symptoms to coronary artery disease for vignette patients with randomly assigned race</a:t>
            </a:r>
          </a:p>
          <a:p>
            <a:pPr lvl="1"/>
            <a:r>
              <a:rPr lang="en-US" dirty="0"/>
              <a:t>Physicians’ decision about thrombolysis</a:t>
            </a:r>
          </a:p>
          <a:p>
            <a:pPr lvl="1"/>
            <a:r>
              <a:rPr lang="en-US" dirty="0"/>
              <a:t>Assessment of physicians’ </a:t>
            </a:r>
            <a:r>
              <a:rPr lang="en-US" b="1" i="1" dirty="0"/>
              <a:t>explicit</a:t>
            </a:r>
            <a:r>
              <a:rPr lang="en-US" dirty="0"/>
              <a:t> racial biases by questionnaire</a:t>
            </a:r>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92100"/>
            <a:ext cx="8343900" cy="1790700"/>
          </a:xfrm>
          <a:prstGeom prst="rect">
            <a:avLst/>
          </a:prstGeom>
        </p:spPr>
      </p:pic>
    </p:spTree>
    <p:extLst>
      <p:ext uri="{BB962C8B-B14F-4D97-AF65-F5344CB8AC3E}">
        <p14:creationId xmlns:p14="http://schemas.microsoft.com/office/powerpoint/2010/main" val="1751520592"/>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9E23D-C9F2-D34C-94FE-7C4B75BE454C}"/>
              </a:ext>
            </a:extLst>
          </p:cNvPr>
          <p:cNvSpPr>
            <a:spLocks noGrp="1"/>
          </p:cNvSpPr>
          <p:nvPr>
            <p:ph type="title"/>
          </p:nvPr>
        </p:nvSpPr>
        <p:spPr>
          <a:xfrm>
            <a:off x="425450" y="111810"/>
            <a:ext cx="7886700" cy="994172"/>
          </a:xfrm>
        </p:spPr>
        <p:txBody>
          <a:bodyPr vert="horz" wrap="square" lIns="68580" tIns="34290" rIns="68580" bIns="34290" rtlCol="0" anchor="ctr" anchorCtr="0">
            <a:normAutofit/>
          </a:bodyPr>
          <a:lstStyle/>
          <a:p>
            <a:pPr algn="ctr"/>
            <a:r>
              <a:rPr lang="en-US" b="1" dirty="0">
                <a:solidFill>
                  <a:srgbClr val="FFFF00"/>
                </a:solidFill>
              </a:rPr>
              <a:t>Does our bias predict behaviors?</a:t>
            </a:r>
          </a:p>
        </p:txBody>
      </p:sp>
      <p:sp>
        <p:nvSpPr>
          <p:cNvPr id="29" name="TextBox 28">
            <a:extLst>
              <a:ext uri="{FF2B5EF4-FFF2-40B4-BE49-F238E27FC236}">
                <a16:creationId xmlns:a16="http://schemas.microsoft.com/office/drawing/2014/main" id="{527F925A-EE73-754E-96E1-251FA5A3B57E}"/>
              </a:ext>
            </a:extLst>
          </p:cNvPr>
          <p:cNvSpPr txBox="1"/>
          <p:nvPr/>
        </p:nvSpPr>
        <p:spPr>
          <a:xfrm>
            <a:off x="462680" y="4742934"/>
            <a:ext cx="2073275" cy="369332"/>
          </a:xfrm>
          <a:prstGeom prst="rect">
            <a:avLst/>
          </a:prstGeom>
          <a:noFill/>
        </p:spPr>
        <p:txBody>
          <a:bodyPr wrap="square" rtlCol="0">
            <a:spAutoFit/>
          </a:bodyPr>
          <a:lstStyle/>
          <a:p>
            <a:r>
              <a:rPr lang="en-US" b="1" dirty="0">
                <a:solidFill>
                  <a:schemeClr val="bg2"/>
                </a:solidFill>
              </a:rPr>
              <a:t>Green et al., 2007</a:t>
            </a:r>
          </a:p>
        </p:txBody>
      </p:sp>
      <p:pic>
        <p:nvPicPr>
          <p:cNvPr id="32" name="Content Placeholder 31">
            <a:extLst>
              <a:ext uri="{FF2B5EF4-FFF2-40B4-BE49-F238E27FC236}">
                <a16:creationId xmlns:a16="http://schemas.microsoft.com/office/drawing/2014/main" id="{31E6FDAA-0C1A-5D47-95B4-706C3877F500}"/>
              </a:ext>
            </a:extLst>
          </p:cNvPr>
          <p:cNvPicPr>
            <a:picLocks noGrp="1" noChangeAspect="1"/>
          </p:cNvPicPr>
          <p:nvPr>
            <p:ph sz="half" idx="2"/>
          </p:nvPr>
        </p:nvPicPr>
        <p:blipFill>
          <a:blip r:embed="rId3"/>
          <a:stretch>
            <a:fillRect/>
          </a:stretch>
        </p:blipFill>
        <p:spPr>
          <a:xfrm>
            <a:off x="239559" y="1105982"/>
            <a:ext cx="5130235" cy="3649652"/>
          </a:xfrm>
        </p:spPr>
      </p:pic>
      <p:sp>
        <p:nvSpPr>
          <p:cNvPr id="5" name="Content Placeholder 2"/>
          <p:cNvSpPr>
            <a:spLocks noGrp="1"/>
          </p:cNvSpPr>
          <p:nvPr>
            <p:ph sz="half" idx="2"/>
          </p:nvPr>
        </p:nvSpPr>
        <p:spPr>
          <a:xfrm>
            <a:off x="5504884" y="1105982"/>
            <a:ext cx="3448616" cy="4151818"/>
          </a:xfrm>
        </p:spPr>
        <p:txBody>
          <a:bodyPr/>
          <a:lstStyle/>
          <a:p>
            <a:r>
              <a:rPr lang="en-US" dirty="0"/>
              <a:t>Physicians reported no explicit racial preference</a:t>
            </a:r>
          </a:p>
          <a:p>
            <a:r>
              <a:rPr lang="en-US" dirty="0"/>
              <a:t>IAT demonstrated implicit preference favoring white Americans (p&lt;0.001) and implicit stereotypes of black = less cooperative</a:t>
            </a:r>
          </a:p>
          <a:p>
            <a:r>
              <a:rPr lang="en-US" dirty="0"/>
              <a:t>Correlation of pro-white implicit bias with likelihood of treating white and not black patients with thrombolysis</a:t>
            </a:r>
          </a:p>
        </p:txBody>
      </p:sp>
      <p:sp>
        <p:nvSpPr>
          <p:cNvPr id="3" name="Frame 2"/>
          <p:cNvSpPr/>
          <p:nvPr/>
        </p:nvSpPr>
        <p:spPr bwMode="auto">
          <a:xfrm>
            <a:off x="2603500" y="2565400"/>
            <a:ext cx="3048000" cy="2559566"/>
          </a:xfrm>
          <a:prstGeom prst="frame">
            <a:avLst/>
          </a:prstGeom>
          <a:solidFill>
            <a:schemeClr val="accent3">
              <a:lumMod val="20000"/>
              <a:lumOff val="80000"/>
              <a:alpha val="44000"/>
            </a:schemeClr>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Tree>
    <p:extLst>
      <p:ext uri="{BB962C8B-B14F-4D97-AF65-F5344CB8AC3E}">
        <p14:creationId xmlns:p14="http://schemas.microsoft.com/office/powerpoint/2010/main" val="129830439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9E23D-C9F2-D34C-94FE-7C4B75BE454C}"/>
              </a:ext>
            </a:extLst>
          </p:cNvPr>
          <p:cNvSpPr>
            <a:spLocks noGrp="1"/>
          </p:cNvSpPr>
          <p:nvPr>
            <p:ph type="title"/>
          </p:nvPr>
        </p:nvSpPr>
        <p:spPr>
          <a:xfrm>
            <a:off x="628650" y="619810"/>
            <a:ext cx="7886700" cy="994172"/>
          </a:xfrm>
        </p:spPr>
        <p:txBody>
          <a:bodyPr vert="horz" wrap="square" lIns="68580" tIns="34290" rIns="68580" bIns="34290" rtlCol="0" anchor="ctr" anchorCtr="0">
            <a:normAutofit/>
          </a:bodyPr>
          <a:lstStyle/>
          <a:p>
            <a:pPr algn="ctr"/>
            <a:r>
              <a:rPr lang="en-US" b="1" dirty="0">
                <a:solidFill>
                  <a:srgbClr val="FFFF00"/>
                </a:solidFill>
              </a:rPr>
              <a:t>Wrap Up</a:t>
            </a:r>
          </a:p>
        </p:txBody>
      </p:sp>
      <p:sp>
        <p:nvSpPr>
          <p:cNvPr id="3" name="Content Placeholder 2"/>
          <p:cNvSpPr>
            <a:spLocks noGrp="1"/>
          </p:cNvSpPr>
          <p:nvPr>
            <p:ph sz="half" idx="2"/>
          </p:nvPr>
        </p:nvSpPr>
        <p:spPr>
          <a:xfrm>
            <a:off x="1168400" y="1825625"/>
            <a:ext cx="7346950" cy="3203575"/>
          </a:xfrm>
        </p:spPr>
        <p:txBody>
          <a:bodyPr/>
          <a:lstStyle/>
          <a:p>
            <a:r>
              <a:rPr lang="en-US" dirty="0"/>
              <a:t>In one word, one thing you are walking away from this workshop?</a:t>
            </a:r>
          </a:p>
          <a:p>
            <a:endParaRPr lang="en-US" dirty="0"/>
          </a:p>
          <a:p>
            <a:pPr lvl="3"/>
            <a:r>
              <a:rPr lang="en-US" dirty="0"/>
              <a:t>Insert </a:t>
            </a:r>
            <a:r>
              <a:rPr lang="en-US" dirty="0" err="1"/>
              <a:t>PollEV</a:t>
            </a:r>
            <a:r>
              <a:rPr lang="en-US" dirty="0"/>
              <a:t> link for </a:t>
            </a:r>
            <a:r>
              <a:rPr lang="en-US"/>
              <a:t>wordcloud</a:t>
            </a:r>
            <a:endParaRPr lang="en-US" dirty="0"/>
          </a:p>
        </p:txBody>
      </p:sp>
    </p:spTree>
    <p:extLst>
      <p:ext uri="{BB962C8B-B14F-4D97-AF65-F5344CB8AC3E}">
        <p14:creationId xmlns:p14="http://schemas.microsoft.com/office/powerpoint/2010/main" val="11515185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p:txBody>
          <a:bodyPr/>
          <a:lstStyle/>
          <a:p>
            <a:fld id="{7BCC8D0D-EAEC-449D-9161-023DFF90F2E2}" type="slidenum">
              <a:rPr lang="en-US" smtClean="0"/>
              <a:pPr/>
              <a:t>27</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0819" y="2041450"/>
            <a:ext cx="4003181" cy="5661105"/>
          </a:xfrm>
          <a:prstGeom prst="rect">
            <a:avLst/>
          </a:prstGeom>
        </p:spPr>
      </p:pic>
      <p:sp>
        <p:nvSpPr>
          <p:cNvPr id="8" name="Title 4">
            <a:extLst>
              <a:ext uri="{FF2B5EF4-FFF2-40B4-BE49-F238E27FC236}">
                <a16:creationId xmlns:a16="http://schemas.microsoft.com/office/drawing/2014/main" id="{E710E035-ECE5-F84D-A35A-8F9F481CC241}"/>
              </a:ext>
            </a:extLst>
          </p:cNvPr>
          <p:cNvSpPr txBox="1">
            <a:spLocks/>
          </p:cNvSpPr>
          <p:nvPr/>
        </p:nvSpPr>
        <p:spPr>
          <a:xfrm>
            <a:off x="5528925" y="1018841"/>
            <a:ext cx="3206814" cy="299598"/>
          </a:xfrm>
          <a:prstGeom prst="rect">
            <a:avLst/>
          </a:prstGeom>
          <a:solidFill>
            <a:schemeClr val="accent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i="1" dirty="0">
                <a:solidFill>
                  <a:srgbClr val="FFFF00"/>
                </a:solidFill>
              </a:rPr>
              <a:t>References</a:t>
            </a:r>
          </a:p>
        </p:txBody>
      </p:sp>
      <p:sp>
        <p:nvSpPr>
          <p:cNvPr id="10" name="TextBox 9"/>
          <p:cNvSpPr txBox="1"/>
          <p:nvPr/>
        </p:nvSpPr>
        <p:spPr bwMode="auto">
          <a:xfrm>
            <a:off x="5989719" y="3529342"/>
            <a:ext cx="2213619" cy="307777"/>
          </a:xfrm>
          <a:prstGeom prst="rect">
            <a:avLst/>
          </a:prstGeom>
          <a:noFill/>
          <a:ln w="19050" algn="ctr">
            <a:noFill/>
            <a:miter lim="800000"/>
            <a:headEnd/>
            <a:tailEnd/>
          </a:ln>
        </p:spPr>
        <p:txBody>
          <a:bodyPr wrap="none" lIns="0" tIns="0" rIns="0" bIns="0" rtlCol="0">
            <a:spAutoFit/>
          </a:bodyPr>
          <a:lstStyle/>
          <a:p>
            <a:r>
              <a:rPr lang="en-US" sz="2000">
                <a:solidFill>
                  <a:schemeClr val="bg1"/>
                </a:solidFill>
              </a:rPr>
              <a:t> </a:t>
            </a:r>
            <a:r>
              <a:rPr lang="en-US" sz="2000" dirty="0">
                <a:solidFill>
                  <a:schemeClr val="bg1"/>
                </a:solidFill>
              </a:rPr>
              <a:t>@OdinakachukwuE5</a:t>
            </a:r>
          </a:p>
        </p:txBody>
      </p:sp>
      <p:sp>
        <p:nvSpPr>
          <p:cNvPr id="11" name="Title 4"/>
          <p:cNvSpPr>
            <a:spLocks noGrp="1"/>
          </p:cNvSpPr>
          <p:nvPr>
            <p:ph type="title"/>
          </p:nvPr>
        </p:nvSpPr>
        <p:spPr>
          <a:xfrm>
            <a:off x="2409126" y="-11098"/>
            <a:ext cx="4371817" cy="931602"/>
          </a:xfrm>
          <a:solidFill>
            <a:schemeClr val="accent1"/>
          </a:solidFill>
        </p:spPr>
        <p:txBody>
          <a:bodyPr/>
          <a:lstStyle/>
          <a:p>
            <a:pPr algn="ctr"/>
            <a:r>
              <a:rPr lang="en-US" sz="6000" i="1" dirty="0">
                <a:solidFill>
                  <a:srgbClr val="FFFF00"/>
                </a:solidFill>
              </a:rPr>
              <a:t>Thank You</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871" y="1018842"/>
            <a:ext cx="2443930" cy="225878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870" y="3630740"/>
            <a:ext cx="2465568" cy="2456947"/>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2481" y="1394089"/>
            <a:ext cx="1899856" cy="1857067"/>
          </a:xfrm>
          <a:prstGeom prst="rect">
            <a:avLst/>
          </a:prstGeom>
        </p:spPr>
      </p:pic>
    </p:spTree>
    <p:extLst>
      <p:ext uri="{BB962C8B-B14F-4D97-AF65-F5344CB8AC3E}">
        <p14:creationId xmlns:p14="http://schemas.microsoft.com/office/powerpoint/2010/main" val="24857910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330791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4"/>
          <p:cNvSpPr>
            <a:spLocks noGrp="1"/>
          </p:cNvSpPr>
          <p:nvPr>
            <p:ph type="title"/>
          </p:nvPr>
        </p:nvSpPr>
        <p:spPr>
          <a:xfrm>
            <a:off x="0" y="438912"/>
            <a:ext cx="8743633" cy="575094"/>
          </a:xfrm>
          <a:solidFill>
            <a:schemeClr val="tx1"/>
          </a:solidFill>
        </p:spPr>
        <p:txBody>
          <a:bodyPr/>
          <a:lstStyle/>
          <a:p>
            <a:r>
              <a:rPr lang="en-US" i="1" dirty="0">
                <a:solidFill>
                  <a:schemeClr val="bg1"/>
                </a:solidFill>
              </a:rPr>
              <a:t>Objectives</a:t>
            </a:r>
          </a:p>
        </p:txBody>
      </p:sp>
      <p:sp>
        <p:nvSpPr>
          <p:cNvPr id="3" name="Content Placeholder 2"/>
          <p:cNvSpPr>
            <a:spLocks noGrp="1"/>
          </p:cNvSpPr>
          <p:nvPr>
            <p:ph idx="1"/>
          </p:nvPr>
        </p:nvSpPr>
        <p:spPr>
          <a:xfrm>
            <a:off x="209042" y="1320754"/>
            <a:ext cx="8325548" cy="4800600"/>
          </a:xfrm>
        </p:spPr>
        <p:txBody>
          <a:bodyPr/>
          <a:lstStyle/>
          <a:p>
            <a:pPr lvl="0"/>
            <a:r>
              <a:rPr lang="en-US" sz="2400" dirty="0"/>
              <a:t>Explain two key differences between bias and unconscious bias by providing at least one example of each. </a:t>
            </a:r>
          </a:p>
          <a:p>
            <a:pPr lvl="0"/>
            <a:r>
              <a:rPr lang="en-US" sz="2400" dirty="0"/>
              <a:t>Assess one’s own unconscious biases in relation to the workshop exercises in a small group discussion.</a:t>
            </a:r>
          </a:p>
          <a:p>
            <a:pPr lvl="0"/>
            <a:r>
              <a:rPr lang="en-US" sz="2400" dirty="0"/>
              <a:t>Explain two reasons for reducing bias in a safe and nonthreatening space.</a:t>
            </a:r>
          </a:p>
          <a:p>
            <a:pPr lvl="0"/>
            <a:r>
              <a:rPr lang="en-US" sz="2400" dirty="0"/>
              <a:t>Identify three ways to apply concepts around unconscious bias to be intentional in the clinical environment. </a:t>
            </a:r>
          </a:p>
          <a:p>
            <a:pPr lvl="0"/>
            <a:r>
              <a:rPr lang="en-US" sz="2400" dirty="0"/>
              <a:t>Model three ways to successfully interact with socially dissimilar colleagues and patients.</a:t>
            </a:r>
          </a:p>
        </p:txBody>
      </p:sp>
      <p:sp>
        <p:nvSpPr>
          <p:cNvPr id="6" name="Slide Number Placeholder 5"/>
          <p:cNvSpPr>
            <a:spLocks noGrp="1"/>
          </p:cNvSpPr>
          <p:nvPr>
            <p:ph type="sldNum" sz="quarter" idx="4"/>
          </p:nvPr>
        </p:nvSpPr>
        <p:spPr/>
        <p:txBody>
          <a:bodyPr/>
          <a:lstStyle/>
          <a:p>
            <a:fld id="{7BCC8D0D-EAEC-449D-9161-023DFF90F2E2}" type="slidenum">
              <a:rPr lang="en-US" smtClean="0">
                <a:solidFill>
                  <a:prstClr val="white"/>
                </a:solidFill>
              </a:rPr>
              <a:pPr/>
              <a:t>2</a:t>
            </a:fld>
            <a:endParaRPr lang="en-US" dirty="0">
              <a:solidFill>
                <a:prstClr val="white"/>
              </a:solidFill>
            </a:endParaRPr>
          </a:p>
        </p:txBody>
      </p:sp>
    </p:spTree>
    <p:extLst>
      <p:ext uri="{BB962C8B-B14F-4D97-AF65-F5344CB8AC3E}">
        <p14:creationId xmlns:p14="http://schemas.microsoft.com/office/powerpoint/2010/main" val="124993571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002CC77-E766-BD49-810F-85F5CB4FF0FD}"/>
              </a:ext>
            </a:extLst>
          </p:cNvPr>
          <p:cNvSpPr/>
          <p:nvPr/>
        </p:nvSpPr>
        <p:spPr>
          <a:xfrm>
            <a:off x="2527892" y="1402668"/>
            <a:ext cx="3786188" cy="3529013"/>
          </a:xfrm>
          <a:prstGeom prst="ellipse">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779675B6-BC2C-4945-AEE1-489C211B83E9}"/>
              </a:ext>
            </a:extLst>
          </p:cNvPr>
          <p:cNvSpPr/>
          <p:nvPr/>
        </p:nvSpPr>
        <p:spPr>
          <a:xfrm flipV="1">
            <a:off x="1625936" y="738301"/>
            <a:ext cx="5600700" cy="4786312"/>
          </a:xfrm>
          <a:prstGeom prst="ellipse">
            <a:avLst/>
          </a:prstGeom>
          <a:noFill/>
          <a:ln w="28575" cmpd="tri">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AFD85ADD-5AD7-FA4B-B4EC-F6589977BD8F}"/>
              </a:ext>
            </a:extLst>
          </p:cNvPr>
          <p:cNvSpPr/>
          <p:nvPr/>
        </p:nvSpPr>
        <p:spPr>
          <a:xfrm>
            <a:off x="1070567" y="138225"/>
            <a:ext cx="6829425" cy="605790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8728A01-388D-684D-8882-C8C9BA215D6E}"/>
              </a:ext>
            </a:extLst>
          </p:cNvPr>
          <p:cNvSpPr txBox="1"/>
          <p:nvPr/>
        </p:nvSpPr>
        <p:spPr>
          <a:xfrm>
            <a:off x="3485888" y="2901071"/>
            <a:ext cx="2027863" cy="461665"/>
          </a:xfrm>
          <a:prstGeom prst="rect">
            <a:avLst/>
          </a:prstGeom>
          <a:noFill/>
        </p:spPr>
        <p:txBody>
          <a:bodyPr wrap="none" rtlCol="0">
            <a:spAutoFit/>
          </a:bodyPr>
          <a:lstStyle/>
          <a:p>
            <a:r>
              <a:rPr lang="en-US" sz="2400" dirty="0"/>
              <a:t>Comfort  Zone</a:t>
            </a:r>
          </a:p>
        </p:txBody>
      </p:sp>
      <p:sp>
        <p:nvSpPr>
          <p:cNvPr id="16" name="TextBox 15">
            <a:extLst>
              <a:ext uri="{FF2B5EF4-FFF2-40B4-BE49-F238E27FC236}">
                <a16:creationId xmlns:a16="http://schemas.microsoft.com/office/drawing/2014/main" id="{CF6F6AA6-3480-5743-AC03-CA61EF482306}"/>
              </a:ext>
            </a:extLst>
          </p:cNvPr>
          <p:cNvSpPr txBox="1"/>
          <p:nvPr/>
        </p:nvSpPr>
        <p:spPr>
          <a:xfrm>
            <a:off x="3520742" y="978261"/>
            <a:ext cx="1822165" cy="461665"/>
          </a:xfrm>
          <a:prstGeom prst="rect">
            <a:avLst/>
          </a:prstGeom>
          <a:noFill/>
        </p:spPr>
        <p:txBody>
          <a:bodyPr wrap="none" rtlCol="0">
            <a:spAutoFit/>
          </a:bodyPr>
          <a:lstStyle/>
          <a:p>
            <a:r>
              <a:rPr lang="en-US" sz="2400" dirty="0">
                <a:solidFill>
                  <a:srgbClr val="FFFF00"/>
                </a:solidFill>
              </a:rPr>
              <a:t>Stretch Zone </a:t>
            </a:r>
          </a:p>
        </p:txBody>
      </p:sp>
      <p:sp>
        <p:nvSpPr>
          <p:cNvPr id="17" name="TextBox 16">
            <a:extLst>
              <a:ext uri="{FF2B5EF4-FFF2-40B4-BE49-F238E27FC236}">
                <a16:creationId xmlns:a16="http://schemas.microsoft.com/office/drawing/2014/main" id="{C766D547-5C14-A94A-B5BD-43A838085881}"/>
              </a:ext>
            </a:extLst>
          </p:cNvPr>
          <p:cNvSpPr txBox="1"/>
          <p:nvPr/>
        </p:nvSpPr>
        <p:spPr>
          <a:xfrm>
            <a:off x="3587819" y="270028"/>
            <a:ext cx="1550809" cy="461665"/>
          </a:xfrm>
          <a:prstGeom prst="rect">
            <a:avLst/>
          </a:prstGeom>
          <a:noFill/>
        </p:spPr>
        <p:txBody>
          <a:bodyPr wrap="none" rtlCol="0">
            <a:spAutoFit/>
          </a:bodyPr>
          <a:lstStyle/>
          <a:p>
            <a:r>
              <a:rPr lang="en-US" sz="2400" dirty="0">
                <a:solidFill>
                  <a:srgbClr val="FF0000"/>
                </a:solidFill>
              </a:rPr>
              <a:t>Panic Zone</a:t>
            </a:r>
          </a:p>
        </p:txBody>
      </p:sp>
      <p:sp>
        <p:nvSpPr>
          <p:cNvPr id="2" name="Slide Number Placeholder 1"/>
          <p:cNvSpPr>
            <a:spLocks noGrp="1"/>
          </p:cNvSpPr>
          <p:nvPr>
            <p:ph type="sldNum" sz="quarter" idx="4"/>
          </p:nvPr>
        </p:nvSpPr>
        <p:spPr/>
        <p:txBody>
          <a:bodyPr/>
          <a:lstStyle/>
          <a:p>
            <a:fld id="{7BCC8D0D-EAEC-449D-9161-023DFF90F2E2}" type="slidenum">
              <a:rPr lang="en-US" smtClean="0"/>
              <a:pPr/>
              <a:t>3</a:t>
            </a:fld>
            <a:endParaRPr lang="en-US" dirty="0"/>
          </a:p>
        </p:txBody>
      </p:sp>
    </p:spTree>
    <p:extLst>
      <p:ext uri="{BB962C8B-B14F-4D97-AF65-F5344CB8AC3E}">
        <p14:creationId xmlns:p14="http://schemas.microsoft.com/office/powerpoint/2010/main" val="1170229623"/>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6"/>
          <p:cNvSpPr>
            <a:spLocks noGrp="1"/>
          </p:cNvSpPr>
          <p:nvPr>
            <p:ph type="sldNum" sz="quarter" idx="4"/>
          </p:nvPr>
        </p:nvSpPr>
        <p:spPr>
          <a:xfrm>
            <a:off x="281809" y="6440803"/>
            <a:ext cx="246061" cy="155233"/>
          </a:xfrm>
          <a:prstGeom prst="rect">
            <a:avLst/>
          </a:prstGeom>
        </p:spPr>
        <p:txBody>
          <a:bodyPr vert="horz" wrap="square" lIns="0" tIns="0" rIns="0" bIns="0" rtlCol="0" anchor="b" anchorCtr="0"/>
          <a:lstStyle>
            <a:lvl1pPr algn="l">
              <a:defRPr sz="900" i="0">
                <a:solidFill>
                  <a:srgbClr val="FFFFFF"/>
                </a:solidFill>
                <a:latin typeface="Arial" pitchFamily="34" charset="0"/>
                <a:cs typeface="Arial" pitchFamily="34" charset="0"/>
              </a:defRPr>
            </a:lvl1pPr>
          </a:lstStyle>
          <a:p>
            <a:fld id="{7BCC8D0D-EAEC-449D-9161-023DFF90F2E2}" type="slidenum">
              <a:rPr lang="en-US" smtClean="0"/>
              <a:pPr/>
              <a:t>4</a:t>
            </a:fld>
            <a:endParaRPr lang="en-US" dirty="0"/>
          </a:p>
        </p:txBody>
      </p:sp>
      <p:sp>
        <p:nvSpPr>
          <p:cNvPr id="10" name="Title 1"/>
          <p:cNvSpPr>
            <a:spLocks noGrp="1"/>
          </p:cNvSpPr>
          <p:nvPr>
            <p:ph type="title"/>
          </p:nvPr>
        </p:nvSpPr>
        <p:spPr>
          <a:xfrm>
            <a:off x="312418" y="88605"/>
            <a:ext cx="7874652" cy="868326"/>
          </a:xfrm>
        </p:spPr>
        <p:txBody>
          <a:bodyPr>
            <a:normAutofit fontScale="90000"/>
          </a:bodyPr>
          <a:lstStyle/>
          <a:p>
            <a:r>
              <a:rPr lang="en-US" sz="4000" b="1" dirty="0"/>
              <a:t>House Rules for </a:t>
            </a:r>
            <a:r>
              <a:rPr lang="en-US" sz="4000" b="1"/>
              <a:t>the Interactive Session</a:t>
            </a:r>
            <a:endParaRPr lang="en-US" sz="4000" b="1" dirty="0"/>
          </a:p>
        </p:txBody>
      </p:sp>
      <p:sp>
        <p:nvSpPr>
          <p:cNvPr id="11" name="Content Placeholder 2"/>
          <p:cNvSpPr>
            <a:spLocks noGrp="1"/>
          </p:cNvSpPr>
          <p:nvPr>
            <p:ph idx="1"/>
          </p:nvPr>
        </p:nvSpPr>
        <p:spPr>
          <a:xfrm>
            <a:off x="281809" y="1250131"/>
            <a:ext cx="9032312" cy="5079836"/>
          </a:xfrm>
        </p:spPr>
        <p:txBody>
          <a:bodyPr>
            <a:noAutofit/>
          </a:bodyPr>
          <a:lstStyle/>
          <a:p>
            <a:pPr marL="342900" indent="-342900">
              <a:buFont typeface="Arial" charset="0"/>
              <a:buChar char="•"/>
            </a:pPr>
            <a:r>
              <a:rPr lang="en-US" sz="2000" dirty="0"/>
              <a:t>Please have your videos on throughout the session</a:t>
            </a:r>
          </a:p>
          <a:p>
            <a:pPr marL="342900" indent="-342900">
              <a:buFont typeface="Arial" charset="0"/>
              <a:buChar char="•"/>
            </a:pPr>
            <a:endParaRPr lang="en-US" sz="2000" dirty="0"/>
          </a:p>
          <a:p>
            <a:pPr marL="342900" indent="-342900">
              <a:buFont typeface="Arial" charset="0"/>
              <a:buChar char="•"/>
            </a:pPr>
            <a:r>
              <a:rPr lang="en-US" sz="2000" dirty="0"/>
              <a:t>Assume positive intent</a:t>
            </a:r>
          </a:p>
          <a:p>
            <a:pPr marL="342900" indent="-342900">
              <a:buFont typeface="Arial" charset="0"/>
              <a:buChar char="•"/>
            </a:pPr>
            <a:endParaRPr lang="en-US" sz="2000" dirty="0"/>
          </a:p>
          <a:p>
            <a:pPr marL="342900" indent="-342900">
              <a:buFont typeface="Arial" charset="0"/>
              <a:buChar char="•"/>
            </a:pPr>
            <a:r>
              <a:rPr lang="en-US" sz="2000" dirty="0"/>
              <a:t>Listen actively</a:t>
            </a:r>
          </a:p>
          <a:p>
            <a:pPr marL="342900" indent="-342900">
              <a:buFont typeface="Arial" charset="0"/>
              <a:buChar char="•"/>
            </a:pPr>
            <a:endParaRPr lang="en-US" sz="2000" dirty="0"/>
          </a:p>
          <a:p>
            <a:pPr marL="342900" indent="-342900">
              <a:buFont typeface="Arial" charset="0"/>
              <a:buChar char="•"/>
            </a:pPr>
            <a:r>
              <a:rPr lang="en-US" sz="2000" dirty="0"/>
              <a:t>Participate fully and brave leaving your comfort zone, if possible</a:t>
            </a:r>
          </a:p>
          <a:p>
            <a:pPr marL="342900" indent="-342900">
              <a:buFont typeface="Arial" charset="0"/>
              <a:buChar char="•"/>
            </a:pPr>
            <a:endParaRPr lang="en-US" sz="2000" dirty="0"/>
          </a:p>
          <a:p>
            <a:pPr marL="342900" indent="-342900">
              <a:buFont typeface="Arial" charset="0"/>
              <a:buChar char="•"/>
            </a:pPr>
            <a:r>
              <a:rPr lang="en-US" sz="2000" dirty="0"/>
              <a:t>Step Up, Step Back</a:t>
            </a:r>
          </a:p>
          <a:p>
            <a:pPr marL="342900" indent="-342900">
              <a:buFont typeface="Arial" charset="0"/>
              <a:buChar char="•"/>
            </a:pPr>
            <a:endParaRPr lang="en-US" sz="2000" dirty="0"/>
          </a:p>
          <a:p>
            <a:pPr marL="342900" indent="-342900">
              <a:buFont typeface="Arial" charset="0"/>
              <a:buChar char="•"/>
            </a:pPr>
            <a:r>
              <a:rPr lang="en-US" sz="2000" dirty="0"/>
              <a:t>Share your story using “I” statements</a:t>
            </a:r>
          </a:p>
          <a:p>
            <a:pPr marL="342900" indent="-342900">
              <a:buFont typeface="Arial" charset="0"/>
              <a:buChar char="•"/>
            </a:pPr>
            <a:endParaRPr lang="en-US" sz="2000" dirty="0"/>
          </a:p>
          <a:p>
            <a:pPr marL="342900" indent="-342900">
              <a:buFont typeface="Arial" charset="0"/>
              <a:buChar char="•"/>
            </a:pPr>
            <a:r>
              <a:rPr lang="en-US" sz="2000" dirty="0"/>
              <a:t>Confidentiality</a:t>
            </a:r>
          </a:p>
          <a:p>
            <a:pPr marL="342900" indent="-342900">
              <a:buFont typeface="Arial" charset="0"/>
              <a:buChar char="•"/>
            </a:pPr>
            <a:endParaRPr lang="en-US" sz="2000" dirty="0"/>
          </a:p>
          <a:p>
            <a:pPr marL="342900" indent="-342900">
              <a:buFont typeface="Arial" charset="0"/>
              <a:buChar char="•"/>
            </a:pPr>
            <a:r>
              <a:rPr lang="en-US" sz="2000" dirty="0"/>
              <a:t>Other suggestions?</a:t>
            </a:r>
          </a:p>
        </p:txBody>
      </p:sp>
    </p:spTree>
    <p:extLst>
      <p:ext uri="{BB962C8B-B14F-4D97-AF65-F5344CB8AC3E}">
        <p14:creationId xmlns:p14="http://schemas.microsoft.com/office/powerpoint/2010/main" val="5090816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6"/>
          <p:cNvSpPr>
            <a:spLocks noGrp="1"/>
          </p:cNvSpPr>
          <p:nvPr>
            <p:ph type="sldNum" sz="quarter" idx="4"/>
          </p:nvPr>
        </p:nvSpPr>
        <p:spPr>
          <a:xfrm>
            <a:off x="281809" y="6440803"/>
            <a:ext cx="246061" cy="155233"/>
          </a:xfrm>
          <a:prstGeom prst="rect">
            <a:avLst/>
          </a:prstGeom>
        </p:spPr>
        <p:txBody>
          <a:bodyPr vert="horz" wrap="square" lIns="0" tIns="0" rIns="0" bIns="0" rtlCol="0" anchor="b" anchorCtr="0"/>
          <a:lstStyle>
            <a:lvl1pPr algn="l">
              <a:defRPr sz="900" i="0">
                <a:solidFill>
                  <a:srgbClr val="FFFFFF"/>
                </a:solidFill>
                <a:latin typeface="Arial" pitchFamily="34" charset="0"/>
                <a:cs typeface="Arial" pitchFamily="34" charset="0"/>
              </a:defRPr>
            </a:lvl1pPr>
          </a:lstStyle>
          <a:p>
            <a:fld id="{7BCC8D0D-EAEC-449D-9161-023DFF90F2E2}" type="slidenum">
              <a:rPr lang="en-US" smtClean="0"/>
              <a:pPr/>
              <a:t>5</a:t>
            </a:fld>
            <a:endParaRPr lang="en-US" dirty="0"/>
          </a:p>
        </p:txBody>
      </p:sp>
      <p:sp>
        <p:nvSpPr>
          <p:cNvPr id="10" name="Title 1"/>
          <p:cNvSpPr>
            <a:spLocks noGrp="1"/>
          </p:cNvSpPr>
          <p:nvPr>
            <p:ph type="title"/>
          </p:nvPr>
        </p:nvSpPr>
        <p:spPr>
          <a:xfrm>
            <a:off x="312418" y="88605"/>
            <a:ext cx="7874652" cy="868326"/>
          </a:xfrm>
        </p:spPr>
        <p:txBody>
          <a:bodyPr>
            <a:normAutofit/>
          </a:bodyPr>
          <a:lstStyle/>
          <a:p>
            <a:r>
              <a:rPr lang="en-US" sz="4000" b="1" dirty="0">
                <a:solidFill>
                  <a:srgbClr val="FFFF00"/>
                </a:solidFill>
              </a:rPr>
              <a:t>Introduction in Small group setting</a:t>
            </a:r>
          </a:p>
        </p:txBody>
      </p:sp>
      <p:sp>
        <p:nvSpPr>
          <p:cNvPr id="11" name="Content Placeholder 2"/>
          <p:cNvSpPr>
            <a:spLocks noGrp="1"/>
          </p:cNvSpPr>
          <p:nvPr>
            <p:ph idx="1"/>
          </p:nvPr>
        </p:nvSpPr>
        <p:spPr>
          <a:xfrm>
            <a:off x="281809" y="1250131"/>
            <a:ext cx="9032312" cy="5079836"/>
          </a:xfrm>
        </p:spPr>
        <p:txBody>
          <a:bodyPr>
            <a:noAutofit/>
          </a:bodyPr>
          <a:lstStyle/>
          <a:p>
            <a:pPr marL="342900" indent="-342900">
              <a:buFont typeface="Arial" charset="0"/>
              <a:buChar char="•"/>
            </a:pPr>
            <a:r>
              <a:rPr lang="en-US" sz="2000" dirty="0"/>
              <a:t>Name one thing you are hoping to get from this workshop</a:t>
            </a:r>
          </a:p>
          <a:p>
            <a:endParaRPr lang="en-US" sz="2000" dirty="0"/>
          </a:p>
          <a:p>
            <a:pPr marL="342900" indent="-342900">
              <a:buFont typeface="Arial" charset="0"/>
              <a:buChar char="•"/>
            </a:pPr>
            <a:r>
              <a:rPr lang="en-US" sz="2000" dirty="0"/>
              <a:t>Name</a:t>
            </a:r>
          </a:p>
          <a:p>
            <a:pPr marL="342900" indent="-342900">
              <a:buFont typeface="Arial" charset="0"/>
              <a:buChar char="•"/>
            </a:pPr>
            <a:endParaRPr lang="en-US" sz="2000" dirty="0"/>
          </a:p>
          <a:p>
            <a:pPr marL="342900" indent="-342900">
              <a:buFont typeface="Arial" charset="0"/>
              <a:buChar char="•"/>
            </a:pPr>
            <a:r>
              <a:rPr lang="en-US" sz="2000" dirty="0"/>
              <a:t>Pronoun</a:t>
            </a:r>
          </a:p>
          <a:p>
            <a:pPr marL="342900" indent="-342900">
              <a:buFont typeface="Arial" charset="0"/>
              <a:buChar char="•"/>
            </a:pPr>
            <a:endParaRPr lang="en-US" sz="2000" dirty="0"/>
          </a:p>
          <a:p>
            <a:pPr marL="342900" indent="-342900">
              <a:buFont typeface="Arial" charset="0"/>
              <a:buChar char="•"/>
            </a:pPr>
            <a:r>
              <a:rPr lang="en-US" sz="2000" dirty="0"/>
              <a:t>Your Department </a:t>
            </a:r>
          </a:p>
          <a:p>
            <a:pPr marL="342900" indent="-342900">
              <a:buFont typeface="Arial" charset="0"/>
              <a:buChar char="•"/>
            </a:pPr>
            <a:endParaRPr lang="en-US" sz="2000" dirty="0"/>
          </a:p>
        </p:txBody>
      </p:sp>
    </p:spTree>
    <p:extLst>
      <p:ext uri="{BB962C8B-B14F-4D97-AF65-F5344CB8AC3E}">
        <p14:creationId xmlns:p14="http://schemas.microsoft.com/office/powerpoint/2010/main" val="12615134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barn(inVertical)">
                                      <p:cBhvr>
                                        <p:cTn id="12" dur="500"/>
                                        <p:tgtEl>
                                          <p:spTgt spid="1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barn(inVertical)">
                                      <p:cBhvr>
                                        <p:cTn id="17" dur="500"/>
                                        <p:tgtEl>
                                          <p:spTgt spid="11">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xEl>
                                              <p:pRg st="6" end="6"/>
                                            </p:txEl>
                                          </p:spTgt>
                                        </p:tgtEl>
                                        <p:attrNameLst>
                                          <p:attrName>style.visibility</p:attrName>
                                        </p:attrNameLst>
                                      </p:cBhvr>
                                      <p:to>
                                        <p:strVal val="visible"/>
                                      </p:to>
                                    </p:set>
                                    <p:animEffect transition="in" filter="barn(inVertical)">
                                      <p:cBhvr>
                                        <p:cTn id="22"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6"/>
          <p:cNvSpPr>
            <a:spLocks noGrp="1"/>
          </p:cNvSpPr>
          <p:nvPr>
            <p:ph type="sldNum" sz="quarter" idx="4"/>
          </p:nvPr>
        </p:nvSpPr>
        <p:spPr>
          <a:xfrm>
            <a:off x="281809" y="6440803"/>
            <a:ext cx="246061" cy="155233"/>
          </a:xfrm>
          <a:prstGeom prst="rect">
            <a:avLst/>
          </a:prstGeom>
        </p:spPr>
        <p:txBody>
          <a:bodyPr vert="horz" wrap="square" lIns="0" tIns="0" rIns="0" bIns="0" rtlCol="0" anchor="b" anchorCtr="0"/>
          <a:lstStyle>
            <a:lvl1pPr algn="l">
              <a:defRPr sz="900" i="0">
                <a:solidFill>
                  <a:srgbClr val="FFFFFF"/>
                </a:solidFill>
                <a:latin typeface="Arial" pitchFamily="34" charset="0"/>
                <a:cs typeface="Arial" pitchFamily="34" charset="0"/>
              </a:defRPr>
            </a:lvl1pPr>
          </a:lstStyle>
          <a:p>
            <a:fld id="{7BCC8D0D-EAEC-449D-9161-023DFF90F2E2}" type="slidenum">
              <a:rPr lang="en-US" smtClean="0"/>
              <a:pPr/>
              <a:t>6</a:t>
            </a:fld>
            <a:endParaRPr lang="en-US" dirty="0"/>
          </a:p>
        </p:txBody>
      </p:sp>
      <p:sp>
        <p:nvSpPr>
          <p:cNvPr id="10" name="Title 1"/>
          <p:cNvSpPr>
            <a:spLocks noGrp="1"/>
          </p:cNvSpPr>
          <p:nvPr>
            <p:ph type="title"/>
          </p:nvPr>
        </p:nvSpPr>
        <p:spPr>
          <a:xfrm>
            <a:off x="483874" y="45741"/>
            <a:ext cx="8274370" cy="757678"/>
          </a:xfrm>
        </p:spPr>
        <p:txBody>
          <a:bodyPr>
            <a:normAutofit/>
          </a:bodyPr>
          <a:lstStyle/>
          <a:p>
            <a:r>
              <a:rPr lang="en-US" dirty="0">
                <a:solidFill>
                  <a:srgbClr val="FFFF00"/>
                </a:solidFill>
              </a:rPr>
              <a:t>Whom To Leave Behind Exercise</a:t>
            </a:r>
            <a:endParaRPr lang="en-US" b="1" dirty="0"/>
          </a:p>
        </p:txBody>
      </p:sp>
      <p:grpSp>
        <p:nvGrpSpPr>
          <p:cNvPr id="5" name="Group 4">
            <a:extLst>
              <a:ext uri="{FF2B5EF4-FFF2-40B4-BE49-F238E27FC236}">
                <a16:creationId xmlns:a16="http://schemas.microsoft.com/office/drawing/2014/main" id="{5DA63FAA-992D-C680-56B5-6C924936C715}"/>
              </a:ext>
            </a:extLst>
          </p:cNvPr>
          <p:cNvGrpSpPr/>
          <p:nvPr/>
        </p:nvGrpSpPr>
        <p:grpSpPr>
          <a:xfrm>
            <a:off x="2453640" y="589693"/>
            <a:ext cx="4342592" cy="5536787"/>
            <a:chOff x="2746193" y="1061633"/>
            <a:chExt cx="3682609" cy="4905215"/>
          </a:xfrm>
        </p:grpSpPr>
        <p:sp>
          <p:nvSpPr>
            <p:cNvPr id="4" name="Rectangle 3">
              <a:extLst>
                <a:ext uri="{FF2B5EF4-FFF2-40B4-BE49-F238E27FC236}">
                  <a16:creationId xmlns:a16="http://schemas.microsoft.com/office/drawing/2014/main" id="{732A1C57-1841-0EE7-5569-37E2BC735BD3}"/>
                </a:ext>
              </a:extLst>
            </p:cNvPr>
            <p:cNvSpPr/>
            <p:nvPr/>
          </p:nvSpPr>
          <p:spPr bwMode="auto">
            <a:xfrm>
              <a:off x="2929182" y="1239865"/>
              <a:ext cx="3329141" cy="4726983"/>
            </a:xfrm>
            <a:prstGeom prst="rect">
              <a:avLst/>
            </a:prstGeom>
            <a:solidFill>
              <a:schemeClr val="bg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3" name="Picture 2">
              <a:extLst>
                <a:ext uri="{FF2B5EF4-FFF2-40B4-BE49-F238E27FC236}">
                  <a16:creationId xmlns:a16="http://schemas.microsoft.com/office/drawing/2014/main" id="{250D8C54-74B2-AA2E-9B26-EC7448804545}"/>
                </a:ext>
              </a:extLst>
            </p:cNvPr>
            <p:cNvPicPr>
              <a:picLocks noChangeAspect="1"/>
            </p:cNvPicPr>
            <p:nvPr/>
          </p:nvPicPr>
          <p:blipFill>
            <a:blip r:embed="rId3"/>
            <a:stretch>
              <a:fillRect/>
            </a:stretch>
          </p:blipFill>
          <p:spPr>
            <a:xfrm>
              <a:off x="2746193" y="1061633"/>
              <a:ext cx="3682609" cy="4765729"/>
            </a:xfrm>
            <a:prstGeom prst="rect">
              <a:avLst/>
            </a:prstGeom>
          </p:spPr>
        </p:pic>
      </p:grpSp>
    </p:spTree>
    <p:extLst>
      <p:ext uri="{BB962C8B-B14F-4D97-AF65-F5344CB8AC3E}">
        <p14:creationId xmlns:p14="http://schemas.microsoft.com/office/powerpoint/2010/main" val="8213974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6"/>
          <p:cNvSpPr>
            <a:spLocks noGrp="1"/>
          </p:cNvSpPr>
          <p:nvPr>
            <p:ph type="sldNum" sz="quarter" idx="4"/>
          </p:nvPr>
        </p:nvSpPr>
        <p:spPr>
          <a:xfrm>
            <a:off x="281809" y="6440803"/>
            <a:ext cx="246061" cy="155233"/>
          </a:xfrm>
          <a:prstGeom prst="rect">
            <a:avLst/>
          </a:prstGeom>
        </p:spPr>
        <p:txBody>
          <a:bodyPr vert="horz" wrap="square" lIns="0" tIns="0" rIns="0" bIns="0" rtlCol="0" anchor="b" anchorCtr="0"/>
          <a:lstStyle>
            <a:lvl1pPr algn="l">
              <a:defRPr sz="900" i="0">
                <a:solidFill>
                  <a:srgbClr val="FFFFFF"/>
                </a:solidFill>
                <a:latin typeface="Arial" pitchFamily="34" charset="0"/>
                <a:cs typeface="Arial" pitchFamily="34" charset="0"/>
              </a:defRPr>
            </a:lvl1pPr>
          </a:lstStyle>
          <a:p>
            <a:fld id="{7BCC8D0D-EAEC-449D-9161-023DFF90F2E2}" type="slidenum">
              <a:rPr lang="en-US" smtClean="0"/>
              <a:pPr/>
              <a:t>7</a:t>
            </a:fld>
            <a:endParaRPr lang="en-US" dirty="0"/>
          </a:p>
        </p:txBody>
      </p:sp>
      <p:sp>
        <p:nvSpPr>
          <p:cNvPr id="10" name="Title 1"/>
          <p:cNvSpPr>
            <a:spLocks noGrp="1"/>
          </p:cNvSpPr>
          <p:nvPr>
            <p:ph type="title"/>
          </p:nvPr>
        </p:nvSpPr>
        <p:spPr>
          <a:xfrm>
            <a:off x="281809" y="171939"/>
            <a:ext cx="7551422" cy="597195"/>
          </a:xfrm>
        </p:spPr>
        <p:txBody>
          <a:bodyPr>
            <a:noAutofit/>
          </a:bodyPr>
          <a:lstStyle/>
          <a:p>
            <a:r>
              <a:rPr lang="en-US" sz="4000" dirty="0">
                <a:solidFill>
                  <a:srgbClr val="FFFF00"/>
                </a:solidFill>
              </a:rPr>
              <a:t>Harvard Implicit Association Test</a:t>
            </a:r>
            <a:endParaRPr lang="en-US" sz="4000" b="1" dirty="0"/>
          </a:p>
        </p:txBody>
      </p:sp>
      <p:sp>
        <p:nvSpPr>
          <p:cNvPr id="11" name="Content Placeholder 2"/>
          <p:cNvSpPr>
            <a:spLocks noGrp="1"/>
          </p:cNvSpPr>
          <p:nvPr>
            <p:ph idx="1"/>
          </p:nvPr>
        </p:nvSpPr>
        <p:spPr>
          <a:xfrm>
            <a:off x="281809" y="1114425"/>
            <a:ext cx="7905261" cy="4635796"/>
          </a:xfrm>
        </p:spPr>
        <p:txBody>
          <a:bodyPr>
            <a:noAutofit/>
          </a:bodyPr>
          <a:lstStyle/>
          <a:p>
            <a:pPr marL="342900" indent="-342900">
              <a:lnSpc>
                <a:spcPct val="100000"/>
              </a:lnSpc>
              <a:spcBef>
                <a:spcPts val="0"/>
              </a:spcBef>
              <a:buClrTx/>
              <a:buFont typeface="Courier New" charset="0"/>
              <a:buChar char="o"/>
              <a:defRPr/>
            </a:pPr>
            <a:r>
              <a:rPr lang="en-US" sz="2400" dirty="0">
                <a:solidFill>
                  <a:schemeClr val="bg2"/>
                </a:solidFill>
                <a:hlinkClick r:id="rId3">
                  <a:extLst>
                    <a:ext uri="{A12FA001-AC4F-418D-AE19-62706E023703}">
                      <ahyp:hlinkClr xmlns:ahyp="http://schemas.microsoft.com/office/drawing/2018/hyperlinkcolor" val="tx"/>
                    </a:ext>
                  </a:extLst>
                </a:hlinkClick>
              </a:rPr>
              <a:t>https://implicit.harvard.edu/implicit/takeatest.html</a:t>
            </a:r>
            <a:endParaRPr lang="en-US" sz="2400" dirty="0">
              <a:solidFill>
                <a:schemeClr val="bg2"/>
              </a:solidFill>
            </a:endParaRPr>
          </a:p>
          <a:p>
            <a:pPr marL="342900" lvl="0" indent="-342900">
              <a:lnSpc>
                <a:spcPct val="100000"/>
              </a:lnSpc>
              <a:spcBef>
                <a:spcPts val="0"/>
              </a:spcBef>
              <a:buClrTx/>
              <a:buFont typeface="Courier New" charset="0"/>
              <a:buChar char="o"/>
              <a:defRPr/>
            </a:pPr>
            <a:endParaRPr lang="en-US" sz="2300" dirty="0"/>
          </a:p>
        </p:txBody>
      </p:sp>
    </p:spTree>
    <p:extLst>
      <p:ext uri="{BB962C8B-B14F-4D97-AF65-F5344CB8AC3E}">
        <p14:creationId xmlns:p14="http://schemas.microsoft.com/office/powerpoint/2010/main" val="92750796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81809" y="331978"/>
            <a:ext cx="8001580" cy="860612"/>
          </a:xfrm>
        </p:spPr>
        <p:txBody>
          <a:bodyPr>
            <a:noAutofit/>
          </a:bodyPr>
          <a:lstStyle/>
          <a:p>
            <a:pPr algn="ctr"/>
            <a:r>
              <a:rPr lang="en-US" sz="3000" b="1" dirty="0">
                <a:solidFill>
                  <a:srgbClr val="FFFF00"/>
                </a:solidFill>
              </a:rPr>
              <a:t>Harvard Implicit Association Test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8170" y="1805451"/>
            <a:ext cx="6084982" cy="425444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9448" y="6052325"/>
            <a:ext cx="4436866" cy="258338"/>
          </a:xfrm>
          <a:prstGeom prst="rect">
            <a:avLst/>
          </a:prstGeom>
        </p:spPr>
      </p:pic>
      <p:sp>
        <p:nvSpPr>
          <p:cNvPr id="8" name="Slide Number Placeholder 7"/>
          <p:cNvSpPr>
            <a:spLocks noGrp="1"/>
          </p:cNvSpPr>
          <p:nvPr>
            <p:ph type="sldNum" sz="quarter" idx="12"/>
          </p:nvPr>
        </p:nvSpPr>
        <p:spPr/>
        <p:txBody>
          <a:bodyPr/>
          <a:lstStyle/>
          <a:p>
            <a:fld id="{6113E31D-E2AB-40D1-8B51-AFA5AFEF393A}" type="slidenum">
              <a:rPr lang="en-US" smtClean="0"/>
              <a:t>8</a:t>
            </a:fld>
            <a:endParaRPr lang="en-US" dirty="0"/>
          </a:p>
        </p:txBody>
      </p:sp>
      <p:sp>
        <p:nvSpPr>
          <p:cNvPr id="13" name="Rectangle 12"/>
          <p:cNvSpPr/>
          <p:nvPr/>
        </p:nvSpPr>
        <p:spPr>
          <a:xfrm>
            <a:off x="2467204" y="6038268"/>
            <a:ext cx="4074459" cy="247517"/>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a:solidFill>
              <a:srgbClr val="FF0000"/>
            </a:solidFill>
          </a:ln>
        </p:spPr>
        <p:style>
          <a:lnRef idx="1">
            <a:schemeClr val="accent1"/>
          </a:lnRef>
          <a:fillRef idx="3">
            <a:schemeClr val="accent1"/>
          </a:fillRef>
          <a:effectRef idx="2">
            <a:schemeClr val="accent1"/>
          </a:effectRef>
          <a:fontRef idx="minor">
            <a:schemeClr val="lt1"/>
          </a:fontRef>
        </p:style>
        <p:txBody>
          <a:bodyPr lIns="68577" tIns="34289" rIns="68577" bIns="34289" rtlCol="0" anchor="ctr"/>
          <a:lstStyle/>
          <a:p>
            <a:pPr algn="ctr" defTabSz="514350" fontAlgn="base">
              <a:spcBef>
                <a:spcPct val="0"/>
              </a:spcBef>
              <a:spcAft>
                <a:spcPct val="0"/>
              </a:spcAft>
              <a:defRPr/>
            </a:pPr>
            <a:endParaRPr lang="en-US" sz="1350" dirty="0">
              <a:solidFill>
                <a:prstClr val="white"/>
              </a:solidFill>
              <a:latin typeface="Arial"/>
              <a:sym typeface="Gill Sans"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595" y="5803227"/>
            <a:ext cx="8604571" cy="501005"/>
          </a:xfrm>
          <a:prstGeom prst="rect">
            <a:avLst/>
          </a:prstGeom>
        </p:spPr>
      </p:pic>
      <p:cxnSp>
        <p:nvCxnSpPr>
          <p:cNvPr id="15" name="Straight Arrow Connector 14">
            <a:extLst>
              <a:ext uri="{FF2B5EF4-FFF2-40B4-BE49-F238E27FC236}">
                <a16:creationId xmlns:a16="http://schemas.microsoft.com/office/drawing/2014/main" id="{EB1B4017-2525-6749-95F0-3B7EEA634D0F}"/>
              </a:ext>
            </a:extLst>
          </p:cNvPr>
          <p:cNvCxnSpPr>
            <a:cxnSpLocks/>
          </p:cNvCxnSpPr>
          <p:nvPr/>
        </p:nvCxnSpPr>
        <p:spPr bwMode="auto">
          <a:xfrm flipH="1" flipV="1">
            <a:off x="3637198" y="6188414"/>
            <a:ext cx="400277" cy="189629"/>
          </a:xfrm>
          <a:prstGeom prst="straightConnector1">
            <a:avLst/>
          </a:prstGeom>
          <a:blipFill dpi="0" rotWithShape="0">
            <a:blip r:embed="rId4"/>
            <a:srcRect/>
            <a:tile tx="0" ty="0" sx="100000" sy="100000" flip="none" algn="tl"/>
          </a:blipFill>
          <a:ln w="38100" cap="flat" cmpd="sng" algn="ctr">
            <a:solidFill>
              <a:srgbClr val="FF0000"/>
            </a:solidFill>
            <a:prstDash val="solid"/>
            <a:round/>
            <a:headEnd type="none" w="med" len="med"/>
            <a:tailEnd type="triangle"/>
          </a:ln>
          <a:effectLst/>
          <a:extLst>
            <a:ext uri="{AF507438-7753-43e0-B8FC-AC1667EBCBE1}">
              <a14:hiddenEffects xmln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11354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7" presetClass="entr" presetSubtype="1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fltVal val="0"/>
                                          </p:val>
                                        </p:tav>
                                        <p:tav tm="100000">
                                          <p:val>
                                            <p:strVal val="#ppt_w"/>
                                          </p:val>
                                        </p:tav>
                                      </p:tavLst>
                                    </p:anim>
                                    <p:anim calcmode="lin" valueType="num">
                                      <p:cBhvr>
                                        <p:cTn id="29"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UCSF PPT Template">
  <a:themeElements>
    <a:clrScheme name="UCSF 1">
      <a:dk1>
        <a:srgbClr val="052049"/>
      </a:dk1>
      <a:lt1>
        <a:sysClr val="window" lastClr="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theme>
</file>

<file path=ppt/theme/theme2.xml><?xml version="1.0" encoding="utf-8"?>
<a:theme xmlns:a="http://schemas.openxmlformats.org/drawingml/2006/main" name="UCSF PPT Template-Blue">
  <a:themeElements>
    <a:clrScheme name="UCSF 1">
      <a:dk1>
        <a:srgbClr val="052049"/>
      </a:dk1>
      <a:lt1>
        <a:sysClr val="window" lastClr="FFFFFF"/>
      </a:lt1>
      <a:dk2>
        <a:srgbClr val="052049"/>
      </a:dk2>
      <a:lt2>
        <a:srgbClr val="FFFFFF"/>
      </a:lt2>
      <a:accent1>
        <a:srgbClr val="052049"/>
      </a:accent1>
      <a:accent2>
        <a:srgbClr val="178CCB"/>
      </a:accent2>
      <a:accent3>
        <a:srgbClr val="18A3AC"/>
      </a:accent3>
      <a:accent4>
        <a:srgbClr val="90BD31"/>
      </a:accent4>
      <a:accent5>
        <a:srgbClr val="EC1848"/>
      </a:accent5>
      <a:accent6>
        <a:srgbClr val="F48024"/>
      </a:accent6>
      <a:hlink>
        <a:srgbClr val="178CCB"/>
      </a:hlink>
      <a:folHlink>
        <a:srgbClr val="5F5F5F"/>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lgn="ctr">
          <a:noFill/>
          <a:miter lim="800000"/>
          <a:headEnd/>
          <a:tailEnd/>
        </a:ln>
      </a:spPr>
      <a:bodyPr wrap="none" rtlCol="0" anchor="ctr"/>
      <a:lstStyle>
        <a:defPPr algn="ctr">
          <a:lnSpc>
            <a:spcPct val="90000"/>
          </a:lnSpc>
          <a:defRPr sz="1600" b="1" dirty="0" err="1" smtClean="0">
            <a:solidFill>
              <a:schemeClr val="bg1"/>
            </a:solidFill>
            <a:latin typeface="+mj-lt"/>
          </a:defRPr>
        </a:defPPr>
      </a:lstStyle>
    </a:spDef>
    <a:lnDef>
      <a:spPr>
        <a:ln w="28575">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auto">
        <a:noFill/>
        <a:ln w="19050" algn="ctr">
          <a:noFill/>
          <a:miter lim="800000"/>
          <a:headEnd/>
          <a:tailEnd/>
        </a:ln>
      </a:spPr>
      <a:bodyPr wrap="square" lIns="0" tIns="0" rIns="0" bIns="0" rtlCol="0">
        <a:spAutoFit/>
      </a:bodyPr>
      <a:lstStyle>
        <a:defPPr>
          <a:defRPr sz="2000" dirty="0" err="1" smtClean="0"/>
        </a:defPPr>
      </a:lstStyle>
    </a:txDef>
  </a:objectDefaults>
  <a:extraClrSchemeLst/>
</a:theme>
</file>

<file path=ppt/theme/theme3.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oalesse Palette">
      <a:dk1>
        <a:sysClr val="windowText" lastClr="000000"/>
      </a:dk1>
      <a:lt1>
        <a:sysClr val="window" lastClr="FFFFFF"/>
      </a:lt1>
      <a:dk2>
        <a:srgbClr val="342B2A"/>
      </a:dk2>
      <a:lt2>
        <a:srgbClr val="DAD6CB"/>
      </a:lt2>
      <a:accent1>
        <a:srgbClr val="E55302"/>
      </a:accent1>
      <a:accent2>
        <a:srgbClr val="5F3032"/>
      </a:accent2>
      <a:accent3>
        <a:srgbClr val="005774"/>
      </a:accent3>
      <a:accent4>
        <a:srgbClr val="9BA03C"/>
      </a:accent4>
      <a:accent5>
        <a:srgbClr val="34AA71"/>
      </a:accent5>
      <a:accent6>
        <a:srgbClr val="F3BD48"/>
      </a:accent6>
      <a:hlink>
        <a:srgbClr val="34AA71"/>
      </a:hlink>
      <a:folHlink>
        <a:srgbClr val="8C8C8C"/>
      </a:folHlink>
    </a:clrScheme>
    <a:fontScheme name="Coalesse">
      <a:majorFont>
        <a:latin typeface="Arial"/>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9BFD5D484ED57438231C5F4848B6EC7" ma:contentTypeVersion="0" ma:contentTypeDescription="Create a new document." ma:contentTypeScope="" ma:versionID="48808eaeca51724a2208bf8797897858">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5686649-89C0-47C3-BB59-3DECE68F34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DB48DB2A-A2BB-49B9-B517-04CB45F2482A}">
  <ds:schemaRefs>
    <ds:schemaRef ds:uri="http://purl.org/dc/terms/"/>
    <ds:schemaRef ds:uri="http://schemas.microsoft.com/office/2006/documentManagement/types"/>
    <ds:schemaRef ds:uri="http://schemas.microsoft.com/office/2006/metadata/properties"/>
    <ds:schemaRef ds:uri="http://purl.org/dc/elements/1.1/"/>
    <ds:schemaRef ds:uri="http://www.w3.org/XML/1998/namespace"/>
    <ds:schemaRef ds:uri="http://purl.org/dc/dcmitype/"/>
    <ds:schemaRef ds:uri="http://schemas.openxmlformats.org/package/2006/metadata/core-properties"/>
  </ds:schemaRefs>
</ds:datastoreItem>
</file>

<file path=customXml/itemProps3.xml><?xml version="1.0" encoding="utf-8"?>
<ds:datastoreItem xmlns:ds="http://schemas.openxmlformats.org/officeDocument/2006/customXml" ds:itemID="{F8A51949-CE2D-4D1D-81B7-CD96A131197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UCSF PPT Template</Template>
  <TotalTime>29713</TotalTime>
  <Words>2549</Words>
  <Application>Microsoft Macintosh PowerPoint</Application>
  <PresentationFormat>On-screen Show (4:3)</PresentationFormat>
  <Paragraphs>239</Paragraphs>
  <Slides>29</Slides>
  <Notes>27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29</vt:i4>
      </vt:variant>
    </vt:vector>
  </HeadingPairs>
  <TitlesOfParts>
    <vt:vector size="37" baseType="lpstr">
      <vt:lpstr>Arial</vt:lpstr>
      <vt:lpstr>Courier New</vt:lpstr>
      <vt:lpstr>Garamond</vt:lpstr>
      <vt:lpstr>Granjon LT Std</vt:lpstr>
      <vt:lpstr>HelveticaNeueLT Std</vt:lpstr>
      <vt:lpstr>Wingdings</vt:lpstr>
      <vt:lpstr>UCSF PPT Template</vt:lpstr>
      <vt:lpstr>UCSF PPT Template-Blue</vt:lpstr>
      <vt:lpstr>Diversity, Equity, and Inclusion </vt:lpstr>
      <vt:lpstr>Creative Commons License</vt:lpstr>
      <vt:lpstr>Objectives</vt:lpstr>
      <vt:lpstr>PowerPoint Presentation</vt:lpstr>
      <vt:lpstr>House Rules for the Interactive Session</vt:lpstr>
      <vt:lpstr>Introduction in Small group setting</vt:lpstr>
      <vt:lpstr>Whom To Leave Behind Exercise</vt:lpstr>
      <vt:lpstr>Harvard Implicit Association Test</vt:lpstr>
      <vt:lpstr>Harvard Implicit Association Test</vt:lpstr>
      <vt:lpstr>Harvard Implicit Association Test</vt:lpstr>
      <vt:lpstr>Harvard Implicit Association Test</vt:lpstr>
      <vt:lpstr>Harvard Implicit Association Test</vt:lpstr>
      <vt:lpstr>Racial Preferences of White/Black/Biracial Adults</vt:lpstr>
      <vt:lpstr>Racial Preferences of White/Black/Biracial Adults</vt:lpstr>
      <vt:lpstr>Bias versus Unconscious Bias</vt:lpstr>
      <vt:lpstr>Implicit Bias: Unconscious Bias</vt:lpstr>
      <vt:lpstr>How diverse is your universe?</vt:lpstr>
      <vt:lpstr>Go to PollEV.com link</vt:lpstr>
      <vt:lpstr>PowerPoint Presentation</vt:lpstr>
      <vt:lpstr>PowerPoint Presentation</vt:lpstr>
      <vt:lpstr>PowerPoint Presentation</vt:lpstr>
      <vt:lpstr>PowerPoint Presentation</vt:lpstr>
      <vt:lpstr>PowerPoint Presentation</vt:lpstr>
      <vt:lpstr>Stereotype</vt:lpstr>
      <vt:lpstr>PowerPoint Presentation</vt:lpstr>
      <vt:lpstr>Does our bias predict behaviors?</vt:lpstr>
      <vt:lpstr>Wrap Up</vt:lpstr>
      <vt:lpstr>Thank You</vt:lpstr>
      <vt:lpstr>PowerPoint Presentation</vt:lpstr>
    </vt:vector>
  </TitlesOfParts>
  <Company>UCSF</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UCSF Presentation Template</dc:title>
  <dc:subject>Presentation Template</dc:subject>
  <dc:creator>Derek MacDavid</dc:creator>
  <dc:description>Derek MacDavid | derek@bigpicdesign.com</dc:description>
  <cp:lastModifiedBy>Ehie, Odi</cp:lastModifiedBy>
  <cp:revision>419</cp:revision>
  <dcterms:created xsi:type="dcterms:W3CDTF">2012-05-07T17:59:34Z</dcterms:created>
  <dcterms:modified xsi:type="dcterms:W3CDTF">2022-08-24T17:36:56Z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0x01010009BFD5D484ED57438231C5F4848B6EC7</vt:lpwstr>
  </property>
</Properties>
</file>